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28" r:id="rId2"/>
    <p:sldId id="316" r:id="rId3"/>
    <p:sldId id="344" r:id="rId4"/>
    <p:sldId id="375" r:id="rId5"/>
    <p:sldId id="376" r:id="rId6"/>
    <p:sldId id="377" r:id="rId7"/>
    <p:sldId id="378" r:id="rId8"/>
    <p:sldId id="374" r:id="rId9"/>
    <p:sldId id="370" r:id="rId10"/>
    <p:sldId id="371" r:id="rId11"/>
    <p:sldId id="372" r:id="rId12"/>
    <p:sldId id="369" r:id="rId13"/>
    <p:sldId id="347" r:id="rId14"/>
    <p:sldId id="348" r:id="rId15"/>
    <p:sldId id="349" r:id="rId16"/>
    <p:sldId id="351" r:id="rId17"/>
    <p:sldId id="350" r:id="rId18"/>
    <p:sldId id="345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61" r:id="rId29"/>
    <p:sldId id="362" r:id="rId30"/>
    <p:sldId id="346" r:id="rId31"/>
    <p:sldId id="363" r:id="rId32"/>
    <p:sldId id="364" r:id="rId33"/>
    <p:sldId id="365" r:id="rId34"/>
    <p:sldId id="366" r:id="rId35"/>
    <p:sldId id="367" r:id="rId36"/>
    <p:sldId id="368" r:id="rId37"/>
    <p:sldId id="379" r:id="rId38"/>
    <p:sldId id="373" r:id="rId3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F28"/>
    <a:srgbClr val="D34D03"/>
    <a:srgbClr val="39639D"/>
    <a:srgbClr val="CCFFCC"/>
    <a:srgbClr val="CCDDF0"/>
    <a:srgbClr val="5777B2"/>
    <a:srgbClr val="F2894C"/>
    <a:srgbClr val="5777B3"/>
    <a:srgbClr val="E6E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72171" autoAdjust="0"/>
  </p:normalViewPr>
  <p:slideViewPr>
    <p:cSldViewPr snapToGrid="0">
      <p:cViewPr varScale="1">
        <p:scale>
          <a:sx n="112" d="100"/>
          <a:sy n="112" d="100"/>
        </p:scale>
        <p:origin x="1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58789"/>
          </a:xfrm>
          <a:prstGeom prst="rect">
            <a:avLst/>
          </a:prstGeom>
        </p:spPr>
        <p:txBody>
          <a:bodyPr vert="horz" lIns="91789" tIns="45894" rIns="91789" bIns="4589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58789"/>
          </a:xfrm>
          <a:prstGeom prst="rect">
            <a:avLst/>
          </a:prstGeom>
        </p:spPr>
        <p:txBody>
          <a:bodyPr vert="horz" lIns="91789" tIns="45894" rIns="91789" bIns="45894" rtlCol="0"/>
          <a:lstStyle>
            <a:lvl1pPr algn="r">
              <a:defRPr sz="1200"/>
            </a:lvl1pPr>
          </a:lstStyle>
          <a:p>
            <a:fld id="{B9B47AB4-78C2-4C3B-92C0-005AE5091149}" type="datetimeFigureOut">
              <a:rPr lang="pt-BR" smtClean="0"/>
              <a:pPr/>
              <a:t>11/01/2021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7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89" tIns="45894" rIns="91789" bIns="4589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789" tIns="45894" rIns="91789" bIns="4589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8685216"/>
            <a:ext cx="2971800" cy="458788"/>
          </a:xfrm>
          <a:prstGeom prst="rect">
            <a:avLst/>
          </a:prstGeom>
        </p:spPr>
        <p:txBody>
          <a:bodyPr vert="horz" lIns="91789" tIns="45894" rIns="91789" bIns="4589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5" y="8685216"/>
            <a:ext cx="2971800" cy="458788"/>
          </a:xfrm>
          <a:prstGeom prst="rect">
            <a:avLst/>
          </a:prstGeom>
        </p:spPr>
        <p:txBody>
          <a:bodyPr vert="horz" lIns="91789" tIns="45894" rIns="91789" bIns="45894" rtlCol="0" anchor="b"/>
          <a:lstStyle>
            <a:lvl1pPr algn="r">
              <a:defRPr sz="1200"/>
            </a:lvl1pPr>
          </a:lstStyle>
          <a:p>
            <a:fld id="{883EAA31-1BEA-4A67-A0D3-A23A8DF7CE2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491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43214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10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39637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11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8300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12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09861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13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14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15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16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17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18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19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368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20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21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22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23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24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25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26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27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28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29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30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31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32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33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34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35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36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8194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37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746505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38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055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4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057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5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9283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6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47058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7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46407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8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92039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76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941">
              <a:defRPr/>
            </a:pPr>
            <a:fld id="{4A8D2183-F567-482F-96ED-5D3D8E1F7E92}" type="slidenum">
              <a:rPr lang="pt-BR">
                <a:solidFill>
                  <a:prstClr val="black"/>
                </a:solidFill>
                <a:latin typeface="Calibri" panose="020F0502020204030204"/>
              </a:rPr>
              <a:pPr defTabSz="458941">
                <a:defRPr/>
              </a:pPr>
              <a:t>9</a:t>
            </a:fld>
            <a:endParaRPr lang="pt-B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7789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A0904-CC5D-45D9-B61F-AF0B0CC33A35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8688" y="6360558"/>
            <a:ext cx="683339" cy="365125"/>
          </a:xfrm>
        </p:spPr>
        <p:txBody>
          <a:bodyPr/>
          <a:lstStyle>
            <a:lvl1pPr>
              <a:defRPr sz="1100" b="1"/>
            </a:lvl1pPr>
          </a:lstStyle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68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2C59-BDF9-48D0-BA29-2AC6FEE4188F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1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30FD-1FFC-460B-A361-5CBACC7DD978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442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58B7-3BC0-470E-99A8-F7FF7CE0E3FB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856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0E6-E2B2-4AA2-8BC5-9633558BD075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197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ACBA-3DE4-457B-862F-D67E5073B48A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06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8243-829C-40BD-9282-26F391F475C9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07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3247-8F35-4425-9902-291D5A13AA93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97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566D9-EAB6-4BED-80B7-C008F55D92F6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58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4D787-DA37-4756-8EBF-28C4B6B19078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7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58D7-EDC5-468F-B170-77004DACC007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5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92A-F5F6-4D0E-867A-B4F0E84A0C35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7FB-FAC6-4854-8493-D65D91958C48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9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A4A1-A242-439D-A365-27982868F420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3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497E-F011-4C14-9603-30D270263E80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77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F2DE-217E-494F-B8F7-C5561341BD2A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42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47FF-829E-4E01-B2A0-53EA98D710B9}" type="datetime1">
              <a:rPr lang="pt-BR" smtClean="0"/>
              <a:pPr/>
              <a:t>11/01/2021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EBF05E-5359-4A42-B8FC-63446AD3A6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86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://www.produtinhosnocabelo.com.br/2016/05/cabelos-sem-lavar-mais-de-uma-semana.html" TargetMode="Externa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ONTROLADORIA-2.jpg"/>
          <p:cNvPicPr>
            <a:picLocks noChangeAspect="1"/>
          </p:cNvPicPr>
          <p:nvPr/>
        </p:nvPicPr>
        <p:blipFill>
          <a:blip r:embed="rId3"/>
          <a:srcRect l="31612" t="42388" r="23356" b="42289"/>
          <a:stretch>
            <a:fillRect/>
          </a:stretch>
        </p:blipFill>
        <p:spPr>
          <a:xfrm>
            <a:off x="30452" y="5827594"/>
            <a:ext cx="4282205" cy="1030406"/>
          </a:xfrm>
          <a:prstGeom prst="rect">
            <a:avLst/>
          </a:prstGeom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F05E-5359-4A42-B8FC-63446AD3A6E7}" type="slidenum">
              <a:rPr lang="pt-BR" smtClean="0"/>
              <a:pPr/>
              <a:t>1</a:t>
            </a:fld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8CA9095-F782-44E1-9114-5A4EDFDF1B6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14751" r="25601" b="12133"/>
          <a:stretch/>
        </p:blipFill>
        <p:spPr>
          <a:xfrm>
            <a:off x="3261813" y="834168"/>
            <a:ext cx="4536472" cy="474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5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PLANO DE INTEGRIDADE - EIXO 2: 12 AÇÕES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128A61F-8166-4EE7-93A0-210F3B252E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06089"/>
              </p:ext>
            </p:extLst>
          </p:nvPr>
        </p:nvGraphicFramePr>
        <p:xfrm>
          <a:off x="240554" y="1167668"/>
          <a:ext cx="11710891" cy="5551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2197">
                  <a:extLst>
                    <a:ext uri="{9D8B030D-6E8A-4147-A177-3AD203B41FA5}">
                      <a16:colId xmlns:a16="http://schemas.microsoft.com/office/drawing/2014/main" val="2304515092"/>
                    </a:ext>
                  </a:extLst>
                </a:gridCol>
                <a:gridCol w="10258694">
                  <a:extLst>
                    <a:ext uri="{9D8B030D-6E8A-4147-A177-3AD203B41FA5}">
                      <a16:colId xmlns:a16="http://schemas.microsoft.com/office/drawing/2014/main" val="1026283095"/>
                    </a:ext>
                  </a:extLst>
                </a:gridCol>
              </a:tblGrid>
              <a:tr h="76616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EIXO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pt-BR" sz="22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ANÁLISE DE MATURIDADE E GERENCIAMENTO DOS RISCOS E FORTALECIMENTO DOS CONTROLES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01004"/>
                  </a:ext>
                </a:extLst>
              </a:tr>
              <a:tr h="86215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DEFINIÇÃO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Implementar controles internos fundamentados na análise de maturidade e gestão de risco, que privilegiarão ações estratégicas de prevenção e detecção. Editar e revisar atos normativos, pautando-se pelas boas práticas regulatórias e pela legitimidade, estabilidade e coerência do ordenamento jurídico.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982184"/>
                  </a:ext>
                </a:extLst>
              </a:tr>
              <a:tr h="13488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Calibri" panose="020F0502020204030204" pitchFamily="34" charset="0"/>
                        </a:rPr>
                        <a:t>AÇÕES</a:t>
                      </a:r>
                      <a:endParaRPr lang="pt-BR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Executar as ações do Plano de Integridade do Poder Executivo Municipal;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Executar o Plano anual de auditorias,</a:t>
                      </a: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 definição de ações de controle, objetos e metas;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Criar uma ferramenta de controle de qualidade das ações de controle e monitoramento das recomendações;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Controlar as quantidades</a:t>
                      </a: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 os valores, por secretaria/entidade, das inexigibilidades e dispensas;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pt-B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ontrolar o quantitativo de aditivos por contratos e verificação das mudanças incorporadas;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pt-B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omparar os preços praticados nas licitações com os preços pagos por outros órgãos;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Editar ato normativo que regulamenta a Lei Anticorrupção da Pessoa Jurídica – Lei 12.846/2013;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pt-BR" sz="3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Revisar os atos normativos do Município;</a:t>
                      </a:r>
                    </a:p>
                    <a:p>
                      <a:pPr algn="just">
                        <a:buFontTx/>
                        <a:buNone/>
                      </a:pPr>
                      <a:endParaRPr lang="pt-BR" sz="4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Recomendar que se incorpore aos contratos previsão de rescisão contratual e multa caso a contratada pratique atos lesivos à Administração Pública – Lei 12.846/2013;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pt-BR" sz="4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Auditar as contratações de terceirizados;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pt-BR" sz="4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Auditar bens e rendas dos dirigentes;</a:t>
                      </a:r>
                    </a:p>
                    <a:p>
                      <a:pPr algn="just">
                        <a:buFontTx/>
                        <a:buNone/>
                      </a:pPr>
                      <a:endParaRPr lang="pt-BR" sz="40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6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Controlar os limites e condições para inscrição de despesas em restos a pagar do Município.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59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34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PLANO DE INTEGRIDADE - EIXO 3: 7 AÇÕES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C10F6C1E-CAFA-4A7B-900C-D17B9BA20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82820"/>
              </p:ext>
            </p:extLst>
          </p:nvPr>
        </p:nvGraphicFramePr>
        <p:xfrm>
          <a:off x="259607" y="1361810"/>
          <a:ext cx="11455315" cy="510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210">
                  <a:extLst>
                    <a:ext uri="{9D8B030D-6E8A-4147-A177-3AD203B41FA5}">
                      <a16:colId xmlns:a16="http://schemas.microsoft.com/office/drawing/2014/main" val="2304515092"/>
                    </a:ext>
                  </a:extLst>
                </a:gridCol>
                <a:gridCol w="9780105">
                  <a:extLst>
                    <a:ext uri="{9D8B030D-6E8A-4147-A177-3AD203B41FA5}">
                      <a16:colId xmlns:a16="http://schemas.microsoft.com/office/drawing/2014/main" val="1026283095"/>
                    </a:ext>
                  </a:extLst>
                </a:gridCol>
              </a:tblGrid>
              <a:tr h="70404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EIXO 3</a:t>
                      </a:r>
                    </a:p>
                  </a:txBody>
                  <a:tcPr anchor="ctr">
                    <a:solidFill>
                      <a:srgbClr val="72C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3. ESTRATÉGIAS DE TRANSPARÊNCIA, CONTROLES DE EFETIVIDADE DAS POLÍTICAS PÚBLICAS E PARTICIPAÇÃO SOCIAL</a:t>
                      </a:r>
                    </a:p>
                  </a:txBody>
                  <a:tcPr>
                    <a:solidFill>
                      <a:srgbClr val="72C8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01004"/>
                  </a:ext>
                </a:extLst>
              </a:tr>
              <a:tr h="85644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DEFINIÇÃO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>
                          <a:latin typeface="Calibri" panose="020F0502020204030204" pitchFamily="34" charset="0"/>
                        </a:rPr>
                        <a:t>Promover a participação social, incrementar a comunicação aberta, voluntária e transparente das atividades e dos resultados da organização, de maneira a fortalecer o acesso público à informação e realizar o controle da efetividade das políticas públicas através dos canais de ouvidoria.</a:t>
                      </a:r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982184"/>
                  </a:ext>
                </a:extLst>
              </a:tr>
              <a:tr h="1608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Calibri" panose="020F0502020204030204" pitchFamily="34" charset="0"/>
                        </a:rPr>
                        <a:t>AÇÕES</a:t>
                      </a:r>
                      <a:endParaRPr lang="pt-BR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Disponibilizar pasta "fiscal cidadão" no site da transparência, com espaço destinado para informações de interesse do controle social informando índices constitucionais; plano de integridade; superávits financeiros e orçamentários do exercício anterior;  Relatório de economicidade nas contratações (placar da economia); glossário sobre licitações, dados agregados como resultados, </a:t>
                      </a:r>
                      <a:r>
                        <a:rPr lang="pt-BR" sz="1500" kern="1200" baseline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</a:t>
                      </a:r>
                      <a:r>
                        <a:rPr lang="pt-BR" sz="150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pregões, dispensas, por secretaria;  entre outros;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Patrocinar a implantação da Carta de Serviços ao Cidadão;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Divulgar, monitorar e avaliar, quanto aos requisitos legais e aos compromissos formalizados, a Carta de Serviços ao Cidadão;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dirty="0">
                          <a:latin typeface="Calibri" panose="020F0502020204030204" pitchFamily="34" charset="0"/>
                        </a:rPr>
                        <a:t>Promover atividades educativas sobre transparência,</a:t>
                      </a: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ética, cidadania e controle social voltadas ao público </a:t>
                      </a:r>
                      <a:r>
                        <a:rPr lang="pt-BR" sz="1500" baseline="0" dirty="0" err="1">
                          <a:latin typeface="Calibri" panose="020F0502020204030204" pitchFamily="34" charset="0"/>
                        </a:rPr>
                        <a:t>infantojuvenil</a:t>
                      </a: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50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Monitorar e avaliar o desempenho de ouvidoria ou de outros serviços abertos à sociedade;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- Incorporar os </a:t>
                      </a:r>
                      <a:r>
                        <a:rPr lang="pt-BR" sz="1500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resultados das solicitações, reclamações, sugestões, denúncias e elogios aos processos finalísticos e de apoio;</a:t>
                      </a:r>
                      <a:endParaRPr lang="pt-BR" sz="15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500" baseline="0" dirty="0">
                          <a:latin typeface="Calibri" panose="020F0502020204030204" pitchFamily="34" charset="0"/>
                        </a:rPr>
                        <a:t> Aprimorar os processos de atendimento a partir da análise do desempenho, das necessidades e das expectativas do cidadão-usuário.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300" baseline="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59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492155" y="1454441"/>
            <a:ext cx="63143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C00000"/>
                </a:solidFill>
                <a:latin typeface="+mj-lt"/>
              </a:rPr>
              <a:t>1.1.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 Criar Rede Municipal de Controle Interno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869863" y="1132764"/>
            <a:ext cx="4322137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026" name="Caixa de Texto 2"/>
          <p:cNvSpPr txBox="1">
            <a:spLocks noChangeArrowheads="1"/>
          </p:cNvSpPr>
          <p:nvPr/>
        </p:nvSpPr>
        <p:spPr bwMode="auto">
          <a:xfrm>
            <a:off x="245660" y="3001897"/>
            <a:ext cx="11709779" cy="2443560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Portaria 004/CGM/2019 - Criou a 1ª Rede Municipal de Controle Interno;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kumimoji="0" 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Decreto N° 13.369/19 - Trata da criação de unidades de controle interno setoriais - UCIS nas empresas e órgãos do município. As UCIS serão instituídas, obrigatoriamente, nas entidades da Administração Indireta e, opcionalmente, nos órgãos da Administração Direta e Administrações Regionais. Atuarão em assuntos correlatos à gestão financeira, orçamentária, administrativa, contábil, licitatória, operacional, patrimonial, de tecnologia da informação, pessoal e de transparência e irão compor a Rede de Controle Interno do Município.</a:t>
            </a:r>
            <a:endParaRPr kumimoji="0" 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60963" y="263043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5990049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671503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492156" y="1454441"/>
            <a:ext cx="6314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C00000"/>
                </a:solidFill>
                <a:latin typeface="+mj-lt"/>
              </a:rPr>
              <a:t>1.2.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 Editar Termos de  Requisitos Mínimos – </a:t>
            </a:r>
            <a:r>
              <a:rPr lang="pt-BR" sz="2000" dirty="0" err="1">
                <a:solidFill>
                  <a:prstClr val="black"/>
                </a:solidFill>
                <a:latin typeface="+mj-lt"/>
              </a:rPr>
              <a:t>TRMs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 – para a devida instrução processual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6942997" y="1282892"/>
            <a:ext cx="6264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CONSULTORIA E ANÁLISE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PROCESSUAL (CAP)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001897"/>
            <a:ext cx="11709779" cy="2730164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Decreto Nº 13.269/2019 - Dispõe sobre a obrigatoriedade de utilização dos termos de requisitos mínimos –</a:t>
            </a:r>
            <a:r>
              <a:rPr lang="pt-BR" dirty="0" err="1">
                <a:cs typeface="Arial" pitchFamily="34" charset="0"/>
              </a:rPr>
              <a:t>TRMs</a:t>
            </a:r>
            <a:r>
              <a:rPr lang="pt-BR" dirty="0">
                <a:cs typeface="Arial" pitchFamily="34" charset="0"/>
              </a:rPr>
              <a:t> - para a correta instrução processual no âmbito do município de Niterói e delega competência à Controladoria Geral Do Município para editar as alterações e/ou inclusões porventura existentes, e dá outras providências;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Decreto Nº 13.553/2020 - No período de pandemia do </a:t>
            </a:r>
            <a:r>
              <a:rPr lang="pt-BR" dirty="0" err="1">
                <a:cs typeface="Arial" pitchFamily="34" charset="0"/>
              </a:rPr>
              <a:t>Coronavírus</a:t>
            </a:r>
            <a:r>
              <a:rPr lang="pt-BR" dirty="0">
                <a:cs typeface="Arial" pitchFamily="34" charset="0"/>
              </a:rPr>
              <a:t>: Art. 1º. Os processos administrativos que envolvam contratações emergenciais, formalizados durante o período em que vigorar o estado de emergência em saúde pública, declarado pelo Decreto Municipal N° 13.506/2020, deverão observar os termos de requisitos mínimos presentes na Portaria 002/CGM/2020 da Controladoria Geral do Município (TRM 19).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263043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492157" y="1454441"/>
            <a:ext cx="6259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C00000"/>
                </a:solidFill>
              </a:rPr>
              <a:t>1.3.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Divulgar os cursos do TCE-RJ e da EGG - Escola de Governo e Gestão nos informes mensais da CGM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215952" y="1132764"/>
            <a:ext cx="3976048" cy="8598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7146529" y="1405724"/>
            <a:ext cx="6264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GABINETE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4" name="Caixa de Texto 2"/>
          <p:cNvSpPr txBox="1">
            <a:spLocks noChangeArrowheads="1"/>
          </p:cNvSpPr>
          <p:nvPr/>
        </p:nvSpPr>
        <p:spPr bwMode="auto">
          <a:xfrm>
            <a:off x="245660" y="3438633"/>
            <a:ext cx="11709779" cy="1256204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O Informe da Controladoria Geral do Município de Niterói divulga mensalmente os cursos da Escola de Contas e Gestão do TCE-RJ (ECG), da Escola de Governo e Gestão de Niterói (EGG) e outros, como: ENAP, ILB e Escola Superior do TCU.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60963" y="3067166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5935457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492157" y="1454441"/>
            <a:ext cx="6273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C00000"/>
                </a:solidFill>
              </a:rPr>
              <a:t>1.4.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Editar Portaria atualizando os controles internos setoriais, com regra de permanência no cargo, em respeito ao rodízio de funções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869863" y="1132764"/>
            <a:ext cx="4322137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7064641" y="1392076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506873"/>
            <a:ext cx="11709779" cy="915003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Decreto Nº 13.369/2019 - Cria as Unidades de Controle Interno Setorial – UCIS no âmbito do Município de Niterói.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3135406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5935457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369324" y="1035709"/>
            <a:ext cx="63007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C00000"/>
                </a:solidFill>
              </a:rPr>
              <a:t>1.5.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Monitorar e orientar o gestor quanto ao controle dos elementos que compõem a prestação de contas de final de mandato (Del. 248/08 do TCE-RJ)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445169" y="1159979"/>
            <a:ext cx="712594" cy="570075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56789" y="1007165"/>
            <a:ext cx="4535608" cy="12324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6929745" y="1139100"/>
            <a:ext cx="626432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</a:rPr>
              <a:t>MACROFUNÇÕES: CONTROLE </a:t>
            </a:r>
          </a:p>
          <a:p>
            <a:pPr algn="ctr"/>
            <a:r>
              <a:rPr lang="pt-BR" sz="1100" b="1" dirty="0">
                <a:solidFill>
                  <a:schemeClr val="bg1"/>
                </a:solidFill>
              </a:rPr>
              <a:t>INTERNO E AUDITORIA</a:t>
            </a:r>
          </a:p>
          <a:p>
            <a:pPr algn="ctr"/>
            <a:r>
              <a:rPr lang="pt-BR" sz="1100" b="1" dirty="0">
                <a:solidFill>
                  <a:schemeClr val="bg1"/>
                </a:solidFill>
              </a:rPr>
              <a:t>NÚCLEOS: CONSULTORIA E ANÁLISE </a:t>
            </a:r>
          </a:p>
          <a:p>
            <a:pPr algn="ctr"/>
            <a:r>
              <a:rPr lang="pt-BR" sz="1100" b="1" dirty="0">
                <a:solidFill>
                  <a:schemeClr val="bg1"/>
                </a:solidFill>
              </a:rPr>
              <a:t>PROCESSUAL (CAP),</a:t>
            </a:r>
          </a:p>
          <a:p>
            <a:pPr algn="ctr"/>
            <a:r>
              <a:rPr lang="pt-BR" sz="1100" b="1" dirty="0">
                <a:solidFill>
                  <a:schemeClr val="bg1"/>
                </a:solidFill>
              </a:rPr>
              <a:t>INTEGRIDADE (IR) E AUDITORIA (AG)</a:t>
            </a:r>
          </a:p>
          <a:p>
            <a:pPr algn="ctr"/>
            <a:endParaRPr lang="pt-BR" sz="14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2424141"/>
            <a:ext cx="11709779" cy="3883896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080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A CGM-Niterói, em parceria com a PGM e a SEPLAG, realizou no dia 26/11/19 oficina com o tema: "Orientações aos agentes públicos no período eleitoral / Ano 2020" com o objetivo de orientar os gestores dos órgãos e entidades e demais agentes públicos municipais para que observem as prescrições legais;	                                                         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Edição do  GIR 002 - Prestação de Contas de Governo, o qual promove o monitoramento do conjunto de dados e informações de natureza contábil, financeira, orçamentária, operacional e patrimonial, que  demonstram os resultados alcançados no exercício em relação às metas do planejamento orçamentário e fiscal e ao cumprimento dos limites constitucionais e legais, abrangendo também o objeto de avaliação: Restrições fiscais e obrigações contraídas no último ano de mandato;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Café Legal do GIR 002 – PCG - Áreas Comuns, Saúde, Educação, Previdência, 2ª e 3ª Linhas - para orientar os Gestores e Controles Internos Setoriais na utilização do Guia;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Criação de modelos para monitoramento dos seguintes controles: Restos à Pagar, Controle dos Mínimos (Saúde e Educação) e Art. 42.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2052674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386236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C00000"/>
                </a:solidFill>
              </a:rPr>
              <a:t>EIXO 1</a:t>
            </a:r>
          </a:p>
          <a:p>
            <a:pPr defTabSz="457200">
              <a:defRPr/>
            </a:pPr>
            <a:r>
              <a:rPr lang="pt-BR" sz="2000" dirty="0"/>
              <a:t>INCORPORAÇÃO DE PADRÕES ELEVADOS DE CONDUTA PELOS AGENTES PÚBLICOS</a:t>
            </a:r>
            <a:endParaRPr lang="pt-BR" sz="3200" dirty="0"/>
          </a:p>
        </p:txBody>
      </p:sp>
      <p:sp>
        <p:nvSpPr>
          <p:cNvPr id="11" name="Retângulo 10"/>
          <p:cNvSpPr/>
          <p:nvPr/>
        </p:nvSpPr>
        <p:spPr>
          <a:xfrm>
            <a:off x="1492157" y="1454441"/>
            <a:ext cx="6273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C00000"/>
                </a:solidFill>
              </a:rPr>
              <a:t>1.6.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Estabelecer fluxos para tramitação de processos administrativos com documento síntese</a:t>
            </a:r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869863" y="1132764"/>
            <a:ext cx="4322137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7067017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82293" y="3285747"/>
            <a:ext cx="11709779" cy="2252483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C00000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Elaboração dos Fluxos relevantes da CGM: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cs typeface="Arial" pitchFamily="34" charset="0"/>
              </a:rPr>
              <a:t>CPFGF;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cs typeface="Arial" pitchFamily="34" charset="0"/>
              </a:rPr>
              <a:t>Prestação de Contas de Governo; 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cs typeface="Arial" pitchFamily="34" charset="0"/>
              </a:rPr>
              <a:t>Prestação de Contas de Gestão;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dirty="0">
                <a:cs typeface="Arial" pitchFamily="34" charset="0"/>
              </a:rPr>
              <a:t>Tomada de Contas, inclusive Especial.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276691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5935457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C00000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C00000"/>
                </a:solidFill>
                <a:latin typeface="+mj-lt"/>
              </a:rPr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36328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287437" y="1454441"/>
            <a:ext cx="6478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2.1.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Avaliar riscos e maturidade dos Órgãos/Entidades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982753" y="1404140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RISCO E MATURIDADE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77917" y="3242369"/>
            <a:ext cx="11709779" cy="2537646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dirty="0">
                <a:solidFill>
                  <a:srgbClr val="C00000"/>
                </a:solidFill>
              </a:rPr>
              <a:t> </a:t>
            </a:r>
            <a:r>
              <a:rPr lang="pt-BR" dirty="0">
                <a:cs typeface="Arial" pitchFamily="34" charset="0"/>
              </a:rPr>
              <a:t>Avaliação de riscos e maturidade está sendo efetivada com os Guias de Identificação de Riscos -  GIR 001(principais riscos na aquisição/contratação direta para enfrentamento da Covid-19 e formas de mitigação dos riscos eventualmente identificados) e o GIR 002 (Portaria 012/CGM/2020);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dirty="0">
                <a:cs typeface="Arial" pitchFamily="34" charset="0"/>
              </a:rPr>
              <a:t> Utilização de plataformas para realização de consultas no SIRCAD + CNJ + NEOWAY. 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pt-BR" dirty="0">
                <a:cs typeface="Arial" pitchFamily="34" charset="0"/>
              </a:rPr>
              <a:t>A avaliação é fundamentada pelo Decreto Nº 13.425/2019 - Política de Gestão de Riscos , Decreto Nº 13.704/2020 - sobre a obrigatoriedade de utilização dos Guias para Identificação de Riscos, bem como as formas de mitigação - </a:t>
            </a:r>
            <a:r>
              <a:rPr lang="pt-BR" dirty="0" err="1">
                <a:cs typeface="Arial" pitchFamily="34" charset="0"/>
              </a:rPr>
              <a:t>GIRs</a:t>
            </a:r>
            <a:r>
              <a:rPr lang="pt-BR" dirty="0">
                <a:cs typeface="Arial" pitchFamily="34" charset="0"/>
              </a:rPr>
              <a:t>, e o Decreto de Consultoria ainda a ser editado.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2821502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353580" y="1025702"/>
            <a:ext cx="712594" cy="579932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273788" y="1085945"/>
            <a:ext cx="64235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2.2.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Executar o Plano anual de auditorias, com definição de ações de controle, objetos e metas</a:t>
            </a:r>
          </a:p>
        </p:txBody>
      </p:sp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065827" y="1023580"/>
            <a:ext cx="412617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7146529" y="1269244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AUDITORIA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AUDITORIA (AG)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1" name="Caixa de Texto 2"/>
          <p:cNvSpPr txBox="1">
            <a:spLocks noChangeArrowheads="1"/>
          </p:cNvSpPr>
          <p:nvPr/>
        </p:nvSpPr>
        <p:spPr bwMode="auto">
          <a:xfrm>
            <a:off x="119268" y="2209125"/>
            <a:ext cx="11955439" cy="4191674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080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</a:pPr>
            <a:r>
              <a:rPr lang="pt-BR" sz="1600" dirty="0">
                <a:solidFill>
                  <a:srgbClr val="39639D"/>
                </a:solidFill>
              </a:rPr>
              <a:t>➯ </a:t>
            </a:r>
            <a:r>
              <a:rPr lang="pt-BR" sz="1400" dirty="0">
                <a:cs typeface="Arial" pitchFamily="34" charset="0"/>
              </a:rPr>
              <a:t>Plano Anual de Atividades de Auditoria da Prefeitura Municipal de Niterói dividindo-se, de modo a agregar valor aos órgãos/entidades auditados, nos seguintes eixos para a sua execução: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Monitoramento das auditorias realizadas em 2018 e 2019;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Contrato de terceirizada(s);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Contabilidade;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Patrimônio;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Almoxarifado;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• Tesouraria;</a:t>
            </a:r>
          </a:p>
          <a:p>
            <a:pPr lvl="0" algn="just" fontAlgn="base">
              <a:spcBef>
                <a:spcPct val="0"/>
              </a:spcBef>
            </a:pPr>
            <a:endParaRPr lang="pt-BR" sz="500" dirty="0"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Compete à CGM-Niterói as atribuições quanto aos assuntos e providências que sejam atinentes à defesa do patrimônio público, ao controle interno, à auditoria pública, à correição, à prevenção e ao combate à corrupção, às atividades de ouvidoria, à promoção da ética no serviço público, ao incremento da transparência e ao fomento ao controle social da gestão no âmbito da Administração Municipal, conforme determinado pela Lei Municipal nº 3.305 de 2017. A principal função da Auditoria Interna é avaliar o processo de gestão, tais como a governança corporativa, gestão de riscos e procedimentos de aderência às normas regulatórias, tendo como finalidades o assessoramento à administração e à agregação de valor aos órgãos/entidades. Nesse sentido, busca-se, também: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I – Verificar as necessidades, tanto materiais como intelectuais, visando ao seu atendimento e aprimoramento;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II – Provocar a criação de mecanismos gerenciais que permitam maior fluidez e rapidez nas informações </a:t>
            </a:r>
            <a:r>
              <a:rPr lang="pt-BR" sz="1400" dirty="0" err="1">
                <a:cs typeface="Arial" pitchFamily="34" charset="0"/>
              </a:rPr>
              <a:t>intersetoriais</a:t>
            </a:r>
            <a:r>
              <a:rPr lang="pt-BR" sz="1400" dirty="0">
                <a:cs typeface="Arial" pitchFamily="34" charset="0"/>
              </a:rPr>
              <a:t>, objetivando o registro tempestivo de procedimentos; </a:t>
            </a:r>
          </a:p>
          <a:p>
            <a:pPr lvl="0" algn="just" fontAlgn="base">
              <a:spcBef>
                <a:spcPct val="0"/>
              </a:spcBef>
            </a:pPr>
            <a:r>
              <a:rPr lang="pt-BR" sz="1400" dirty="0">
                <a:cs typeface="Arial" pitchFamily="34" charset="0"/>
              </a:rPr>
              <a:t>III – Orientar, quando da elaboração de informativos, o fiel cumprimento das normas e determinações dos órgãos de controle interno e externo.</a:t>
            </a:r>
            <a:endParaRPr lang="pt-BR" sz="1600" dirty="0">
              <a:cs typeface="Arial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60963" y="1850910"/>
            <a:ext cx="2204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6427973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308978" y="2675887"/>
            <a:ext cx="645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400" dirty="0">
                <a:cs typeface="Arial" pitchFamily="34" charset="0"/>
              </a:rPr>
              <a:t>• Restos a pagar;</a:t>
            </a:r>
          </a:p>
          <a:p>
            <a:r>
              <a:rPr lang="pt-BR" sz="1400" dirty="0">
                <a:cs typeface="Arial" pitchFamily="34" charset="0"/>
              </a:rPr>
              <a:t>• Auditoria dos itens que compõem a  Prestação de Contas de Governo;</a:t>
            </a:r>
          </a:p>
          <a:p>
            <a:r>
              <a:rPr lang="pt-BR" sz="1400" dirty="0">
                <a:cs typeface="Arial" pitchFamily="34" charset="0"/>
              </a:rPr>
              <a:t>• Análise das metas dos instrumentos orçamentários (PPA, LDO e LOA);</a:t>
            </a:r>
          </a:p>
          <a:p>
            <a:r>
              <a:rPr lang="pt-BR" sz="1400" dirty="0">
                <a:cs typeface="Arial" pitchFamily="34" charset="0"/>
              </a:rPr>
              <a:t>• Análise da contratação de concessionárias;</a:t>
            </a:r>
          </a:p>
          <a:p>
            <a:r>
              <a:rPr lang="pt-BR" sz="1400" dirty="0">
                <a:cs typeface="Arial" pitchFamily="34" charset="0"/>
              </a:rPr>
              <a:t>• Declaração de bens dos secretários e dirigentes da administração municipal;</a:t>
            </a:r>
          </a:p>
          <a:p>
            <a:r>
              <a:rPr lang="pt-BR" sz="1400" dirty="0">
                <a:cs typeface="Arial" pitchFamily="34" charset="0"/>
              </a:rPr>
              <a:t>• Índice de efetividade da gestão municipal.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CONTROLADORIA-2.jpg"/>
          <p:cNvPicPr>
            <a:picLocks noChangeAspect="1"/>
          </p:cNvPicPr>
          <p:nvPr/>
        </p:nvPicPr>
        <p:blipFill>
          <a:blip r:embed="rId3"/>
          <a:srcRect l="31612" t="42388" r="23356" b="42289"/>
          <a:stretch>
            <a:fillRect/>
          </a:stretch>
        </p:blipFill>
        <p:spPr>
          <a:xfrm>
            <a:off x="8828688" y="15770"/>
            <a:ext cx="3284483" cy="790329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782053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C9C89C8-1D03-4035-9C43-D417BA11C65D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LEI DE INTEGRIDADE E COMPLIANCE - EMENTA DA LEI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7564291-0D18-4BCB-B7B3-F1B613A3F8A8}"/>
              </a:ext>
            </a:extLst>
          </p:cNvPr>
          <p:cNvSpPr/>
          <p:nvPr/>
        </p:nvSpPr>
        <p:spPr>
          <a:xfrm>
            <a:off x="503340" y="1459801"/>
            <a:ext cx="11049224" cy="4770537"/>
          </a:xfrm>
          <a:prstGeom prst="rect">
            <a:avLst/>
          </a:prstGeom>
          <a:ln w="38100">
            <a:noFill/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rgbClr val="DA1F28"/>
                </a:solidFill>
                <a:cs typeface="Arial" pitchFamily="34" charset="0"/>
              </a:rPr>
              <a:t>Lei Nº 3.466 </a:t>
            </a:r>
            <a:r>
              <a:rPr lang="pt-BR" sz="1600" dirty="0">
                <a:cs typeface="Arial" pitchFamily="34" charset="0"/>
              </a:rPr>
              <a:t>de 10/01/2020 - Institui a Política de Promoção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a nível municipal. De iniciativa da CGM-Niterói, essa lei corresponde a um conjunto de mecanismos e procedimentos internos de prevenção, detecção e correção de práticas de corrupção, fraudes, subornos, irregularidades e desvios éticos e de conduta. A lei institui o Plano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nos órgãos e entidades da Administração Pública direta e indireta, que será trabalhado em três eixos: incorporação de padrões elevados de conduta pelos agentes públicos; análise de maturidade e gerenciamento dos riscos e fortalecimento dos controles; implementação de estratégias de transparência, controles de efetividade das políticas públicas e participação social. Para garantir a efetividade das ações de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e adequada linha de reporte, a lei também cria o Comitê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, que será composto por autoridades do Poder Executivo. Essa iniciativa expressa o comprometimento com o combate à corrupção em todas as formas e contextos, ademais com a integridade, a transparência pública e o controle social.</a:t>
            </a:r>
          </a:p>
          <a:p>
            <a:pPr algn="just"/>
            <a:endParaRPr lang="pt-BR" sz="1600" dirty="0">
              <a:cs typeface="Arial" pitchFamily="34" charset="0"/>
            </a:endParaRPr>
          </a:p>
          <a:p>
            <a:pPr algn="just"/>
            <a:endParaRPr lang="pt-BR" sz="1600" dirty="0">
              <a:cs typeface="Arial" pitchFamily="34" charset="0"/>
            </a:endParaRPr>
          </a:p>
          <a:p>
            <a:pPr algn="just"/>
            <a:r>
              <a:rPr lang="pt-BR" sz="1600" b="1" dirty="0">
                <a:solidFill>
                  <a:srgbClr val="DA1F28"/>
                </a:solidFill>
                <a:cs typeface="Arial" pitchFamily="34" charset="0"/>
              </a:rPr>
              <a:t>Decreto Nº 13.518/2020 </a:t>
            </a:r>
            <a:r>
              <a:rPr lang="pt-BR" sz="1600" dirty="0">
                <a:cs typeface="Arial" pitchFamily="34" charset="0"/>
              </a:rPr>
              <a:t>de 20/03/2020 - Regulamenta o Comitê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do Município de Niterói, criado pela Lei nº 3.466 de 09 de janeiro de 2020. O Comitê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tem como objetivo principal formular os princípios, as diretrizes gerais e as estratégias da Política de Promoção de Integridade 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 do Município de Niterói, bem como acompanhar e garantir a integridade, a transparência pública, o controle social e o combate à corrupção nos órgãos e entidades da administração pública municipal, com o fim de assegurar a efetividade das ações de </a:t>
            </a:r>
            <a:r>
              <a:rPr lang="pt-BR" sz="1600" i="1" dirty="0" err="1">
                <a:cs typeface="Arial" pitchFamily="34" charset="0"/>
              </a:rPr>
              <a:t>Compliance</a:t>
            </a:r>
            <a:r>
              <a:rPr lang="pt-BR" sz="1600" dirty="0">
                <a:cs typeface="Arial" pitchFamily="34" charset="0"/>
              </a:rPr>
              <a:t>.</a:t>
            </a:r>
          </a:p>
          <a:p>
            <a:pPr algn="just"/>
            <a:endParaRPr lang="pt-BR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96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6" y="1454441"/>
            <a:ext cx="62461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2.3.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Criar uma ferramenta de controle de qualidade das ações de controle e monitoramento das recomendações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065827" y="1023580"/>
            <a:ext cx="412617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7146529" y="1269244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AUDITORIA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AUDITORIA (AG)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397689"/>
            <a:ext cx="11709779" cy="983242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Criação de ferramenta de controle de qualidade e monitoramento instituída como MMAR - Mapa de Monitoramento do Atendimento às Recomendações em Relatórios de Auditorias.</a:t>
            </a:r>
            <a:endParaRPr kumimoji="0" lang="pt-BR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3026222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5" y="1304313"/>
            <a:ext cx="58912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2.4.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Controlar as quantidades e os valores, por secretaria/entidade, das inexigibilidades e dispensas</a:t>
            </a:r>
          </a:p>
        </p:txBody>
      </p:sp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6942997" y="139088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RISCO E MATURIDADE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1" name="Caixa de Texto 2"/>
          <p:cNvSpPr txBox="1">
            <a:spLocks noChangeArrowheads="1"/>
          </p:cNvSpPr>
          <p:nvPr/>
        </p:nvSpPr>
        <p:spPr bwMode="auto">
          <a:xfrm>
            <a:off x="270827" y="3221612"/>
            <a:ext cx="11709779" cy="1515509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cs typeface="Arial" pitchFamily="34" charset="0"/>
              </a:rPr>
              <a:t>Foi elaborada uma ferramenta de Controle mensal baseada na publicação dos Extratos em Diários Oficiais para dispor as </a:t>
            </a:r>
            <a:r>
              <a:rPr lang="pt-BR" dirty="0">
                <a:solidFill>
                  <a:prstClr val="black"/>
                </a:solidFill>
              </a:rPr>
              <a:t>quantidades e os valores, por secretaria/entidade, das inexigibilidades e dispensas. Até Janeiro está sendo publicada o exercício completo de 2020.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cs typeface="Arial" pitchFamily="34" charset="0"/>
              </a:rPr>
              <a:t>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960963" y="2821502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390577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314733" y="1454441"/>
            <a:ext cx="61505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2.5.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Controlar o quantitativo de aditivos por contratos e verificação das mudanças incorporadas</a:t>
            </a:r>
          </a:p>
        </p:txBody>
      </p:sp>
      <p:pic>
        <p:nvPicPr>
          <p:cNvPr id="9" name="Imagem 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6982753" y="1311376"/>
            <a:ext cx="6264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CONSULTORIA E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ANÁLISE PROCESSUAL (CAP)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1" name="Caixa de Texto 2"/>
          <p:cNvSpPr txBox="1">
            <a:spLocks noChangeArrowheads="1"/>
          </p:cNvSpPr>
          <p:nvPr/>
        </p:nvSpPr>
        <p:spPr bwMode="auto">
          <a:xfrm>
            <a:off x="245660" y="3616057"/>
            <a:ext cx="11709779" cy="1154244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Realiza-se Controle dos quantitativos em face da consultoria e análise dos processos enviados à CGM. Considera-se valor do Contrato Inicial e suas modificações e prorrogações solicitadas a fim de serem autorizadas ao longo do prazo do Contrato.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endParaRPr lang="pt-BR" dirty="0">
              <a:cs typeface="Arial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60963" y="324459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6" y="1454441"/>
            <a:ext cx="59322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2.6.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Comparar os preços praticados nas licitações com os preços pagos por outros órgãos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302153"/>
            <a:ext cx="11709779" cy="1692926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Nas Notas Técnicas, são realizadas consultas quanto à pesquisa de preços, citando recomendações legais previstas dos objetos de cada objeto processo. Com a pandemia Covid-19, os Relatórios de Auditorias Emergenciais avaliam, monitoram as atuações dos Controles Internos quanto à ampla pesquisa de Preços, considerando os dispositivos da Lei Federal 13.979/2020. 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2930686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25%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982753" y="1311376"/>
            <a:ext cx="6264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CONSULTORIA E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ANÁLISE PROCESSUAL (CAP)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240449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164603" y="1099593"/>
            <a:ext cx="59458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2.7.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Editar ato normativo que regulamenta a Lei Anticorrupção da Pessoa Jurídica – Lei 12.846/2013 e recomendar que se incorpore aos contratos previsão de rescisão contratual e multa caso a contratada pratique atos lesivos à Administração Pública – Lei 12.846/2013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460974" y="1113183"/>
            <a:ext cx="4731028" cy="1033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867629" y="1352716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APOIO AO CONTROLE EXTERNO (ACE)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861721"/>
            <a:ext cx="11709779" cy="1504653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Foram editados </a:t>
            </a:r>
            <a:r>
              <a:rPr lang="pt-BR" dirty="0" err="1">
                <a:cs typeface="Arial" pitchFamily="34" charset="0"/>
              </a:rPr>
              <a:t>TRMs</a:t>
            </a:r>
            <a:r>
              <a:rPr lang="pt-BR" dirty="0">
                <a:cs typeface="Arial" pitchFamily="34" charset="0"/>
              </a:rPr>
              <a:t> com previsão de inclusão na minuta do contrato de que, comprovada a prática de ato lesivo à Administração Pública nos termos do art. 5 da Lei 12.846/13, o instrumento poderá ser rescindido sem prejuízo da aplicação de multa. E a minuta que regulamenta a Lei Anticorrupção da Pessoa Jurídica - Lei 12.846/13 encontra-se apta à edição, conforme consta no processo n° 070003576/2019. 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490254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240449" y="1265599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137308" y="1249721"/>
            <a:ext cx="59049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2.8.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Revisar os atos normativos do município, inclusive no que tange à incorporação de novos dispositivos </a:t>
            </a:r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304383" y="2368379"/>
            <a:ext cx="11709779" cy="3779266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marL="285750" lvl="0" indent="-285750" algn="just" fontAlgn="base">
              <a:spcBef>
                <a:spcPct val="0"/>
              </a:spcBef>
              <a:buClr>
                <a:srgbClr val="39639D"/>
              </a:buClr>
              <a:buFont typeface="Wingdings" panose="05000000000000000000" pitchFamily="2" charset="2"/>
              <a:buChar char="§"/>
            </a:pPr>
            <a:r>
              <a:rPr lang="pt-BR" dirty="0">
                <a:cs typeface="Arial" pitchFamily="34" charset="0"/>
              </a:rPr>
              <a:t>Incorporados novos dispositivos:</a:t>
            </a:r>
          </a:p>
          <a:p>
            <a:pPr lvl="0" algn="just" fontAlgn="base">
              <a:spcBef>
                <a:spcPct val="0"/>
              </a:spcBef>
              <a:buClr>
                <a:srgbClr val="39639D"/>
              </a:buClr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dirty="0">
                <a:cs typeface="Arial" pitchFamily="34" charset="0"/>
              </a:rPr>
              <a:t> Decreto Nº 13.269/2019 - Dispõe sobre a obrigatoriedade de utilização dos Termos de Requisitos Mínimos - </a:t>
            </a:r>
            <a:r>
              <a:rPr lang="pt-BR" dirty="0" err="1">
                <a:cs typeface="Arial" pitchFamily="34" charset="0"/>
              </a:rPr>
              <a:t>TRMs</a:t>
            </a:r>
            <a:r>
              <a:rPr lang="pt-BR" dirty="0">
                <a:cs typeface="Arial" pitchFamily="34" charset="0"/>
              </a:rPr>
              <a:t> - para a correta instrução processual no âmbito do município de Niterói;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Decreto Nº 13.369/2019 – Cria as Unidades de Controle Interno Setorial – UCIS no Município de Niterói;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Lei 3.466/2020 - Institui a Política de Promoção de Integridade e </a:t>
            </a:r>
            <a:r>
              <a:rPr lang="pt-BR" i="1" dirty="0" err="1">
                <a:cs typeface="Arial" pitchFamily="34" charset="0"/>
              </a:rPr>
              <a:t>Compliance</a:t>
            </a:r>
            <a:r>
              <a:rPr lang="pt-BR" dirty="0">
                <a:cs typeface="Arial" pitchFamily="34" charset="0"/>
              </a:rPr>
              <a:t> do Município de Niterói;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b="1" dirty="0">
                <a:solidFill>
                  <a:srgbClr val="39639D"/>
                </a:solidFill>
                <a:cs typeface="Arial" pitchFamily="34" charset="0"/>
              </a:rPr>
              <a:t> </a:t>
            </a:r>
            <a:r>
              <a:rPr lang="pt-BR" dirty="0">
                <a:cs typeface="Arial" pitchFamily="34" charset="0"/>
              </a:rPr>
              <a:t>Decreto Nº 13.518/2020 - Dispõe sobre o Comitê de Integridade e </a:t>
            </a:r>
            <a:r>
              <a:rPr lang="pt-BR" i="1" dirty="0" err="1">
                <a:cs typeface="Arial" pitchFamily="34" charset="0"/>
              </a:rPr>
              <a:t>Compliance</a:t>
            </a:r>
            <a:r>
              <a:rPr lang="pt-BR" dirty="0">
                <a:cs typeface="Arial" pitchFamily="34" charset="0"/>
              </a:rPr>
              <a:t> do Município de Niterói, com caráter autônomo e deliberativo;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Decreto Nº 13.370/2019 - Dispõe sobre a transferência das atividades e competências da Ouvidoria Municipal, sem aumento de despesas;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b="1" dirty="0">
                <a:solidFill>
                  <a:srgbClr val="39639D"/>
                </a:solidFill>
                <a:cs typeface="Arial" pitchFamily="34" charset="0"/>
              </a:rPr>
              <a:t> </a:t>
            </a:r>
            <a:r>
              <a:rPr lang="pt-BR" dirty="0">
                <a:cs typeface="Arial" pitchFamily="34" charset="0"/>
              </a:rPr>
              <a:t>Decreto Nº 13.425/2019 - Dispõe sobre a Política de Gestão de Riscos do Poder Executivo do Município de Niterói;	                                                   </a:t>
            </a:r>
          </a:p>
          <a:p>
            <a:pPr lvl="0" algn="just" fontAlgn="base">
              <a:spcBef>
                <a:spcPct val="0"/>
              </a:spcBef>
            </a:pPr>
            <a:r>
              <a:rPr lang="pt-BR" dirty="0">
                <a:solidFill>
                  <a:srgbClr val="39639D"/>
                </a:solidFill>
              </a:rPr>
              <a:t>➯</a:t>
            </a:r>
            <a:r>
              <a:rPr lang="pt-BR" b="1" dirty="0">
                <a:solidFill>
                  <a:srgbClr val="39639D"/>
                </a:solidFill>
                <a:cs typeface="Arial" pitchFamily="34" charset="0"/>
              </a:rPr>
              <a:t> </a:t>
            </a:r>
            <a:r>
              <a:rPr lang="pt-BR" dirty="0">
                <a:cs typeface="Arial" pitchFamily="34" charset="0"/>
              </a:rPr>
              <a:t>Decreto Nº 13.704/2020 - Dispõe sobre a obrigatoriedade de utilização das guias para identificação de riscos, bem como as formas de mitigação – </a:t>
            </a:r>
            <a:r>
              <a:rPr lang="pt-BR" dirty="0" err="1">
                <a:cs typeface="Arial" pitchFamily="34" charset="0"/>
              </a:rPr>
              <a:t>GIRs</a:t>
            </a:r>
            <a:r>
              <a:rPr lang="pt-BR" dirty="0">
                <a:cs typeface="Arial" pitchFamily="34" charset="0"/>
              </a:rPr>
              <a:t>;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93944" y="2013996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266177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  <p:pic>
        <p:nvPicPr>
          <p:cNvPr id="19" name="Imagem 1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460974" y="1113183"/>
            <a:ext cx="4731028" cy="1033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6867629" y="1352716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APOIO AO CONTROLE EXTERNO (ACE)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6" y="1454441"/>
            <a:ext cx="62461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2.9.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Elaborar Manual da Controladoria Geral do Município – CGM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065827" y="1023580"/>
            <a:ext cx="412617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7064641" y="1282496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TODOS, COM SINTETIZAÇÃO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 DA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22" name="Caixa de Texto 2"/>
          <p:cNvSpPr txBox="1">
            <a:spLocks noChangeArrowheads="1"/>
          </p:cNvSpPr>
          <p:nvPr/>
        </p:nvSpPr>
        <p:spPr bwMode="auto">
          <a:xfrm>
            <a:off x="245660" y="3616057"/>
            <a:ext cx="11709779" cy="682995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Elaboração de Protocolos/Manuais Operacionais das atividades exercidas nas </a:t>
            </a:r>
            <a:r>
              <a:rPr lang="pt-BR" dirty="0" err="1">
                <a:cs typeface="Arial" pitchFamily="34" charset="0"/>
              </a:rPr>
              <a:t>Macrofunções</a:t>
            </a:r>
            <a:r>
              <a:rPr lang="pt-BR" dirty="0">
                <a:cs typeface="Arial" pitchFamily="34" charset="0"/>
              </a:rPr>
              <a:t> da CGM.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4960963" y="324459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85%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6" y="1454441"/>
            <a:ext cx="5713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2.10.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Auditar as contratações de terceirizados (</a:t>
            </a:r>
            <a:r>
              <a:rPr lang="pt-BR" sz="2000" dirty="0" err="1">
                <a:solidFill>
                  <a:prstClr val="black"/>
                </a:solidFill>
                <a:latin typeface="+mj-lt"/>
              </a:rPr>
              <a:t>acordão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 TCU 964/12)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065827" y="1023580"/>
            <a:ext cx="412617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7146529" y="1269244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AUDITORIA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AUDITORIA (AG)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343097"/>
            <a:ext cx="11709779" cy="1706577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As auditorias previstas nos Planos de Auditorias Anuais dos anos de 2018, 2019 e 2020 encontram-se em estágio de suspensão, estabelecido através da Portaria nº 005/CGM/2020, publicada em 05/05/2020, até que se ultime a auditoria dos contratos emergenciais e urgentes para a aquisição de bens, insumos e serviços, inclusive de engenharia, para a contenção e o enfrentamento da pandemia causada pelo </a:t>
            </a:r>
            <a:r>
              <a:rPr lang="pt-BR" dirty="0" err="1">
                <a:cs typeface="Arial" pitchFamily="34" charset="0"/>
              </a:rPr>
              <a:t>Coronavírus</a:t>
            </a:r>
            <a:r>
              <a:rPr lang="pt-BR" dirty="0">
                <a:cs typeface="Arial" pitchFamily="34" charset="0"/>
              </a:rPr>
              <a:t> pelo município de Niterói, também publicada na Portaria nº 005/CGM/2020.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297163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6" y="1454441"/>
            <a:ext cx="100538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2.11.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Auditar bens e rendas dos dirigentes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8065827" y="1023580"/>
            <a:ext cx="412617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7146529" y="1269244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AUDITORIA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AUDITORIA (AG)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624446"/>
            <a:ext cx="11709779" cy="872450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Em conformidade com o Decreto Nº 13143/2018, foram realizadas Auditorias e </a:t>
            </a:r>
            <a:r>
              <a:rPr lang="pt-BR">
                <a:cs typeface="Arial" pitchFamily="34" charset="0"/>
              </a:rPr>
              <a:t>disponibilizadas entregues </a:t>
            </a:r>
            <a:r>
              <a:rPr lang="pt-BR" dirty="0">
                <a:cs typeface="Arial" pitchFamily="34" charset="0"/>
              </a:rPr>
              <a:t>aos dirigentes através de processos administrativos no exercício de 2020.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24459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rgbClr val="CCD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39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39639D"/>
                </a:solidFill>
              </a:rPr>
              <a:t>EIXO 2</a:t>
            </a:r>
          </a:p>
          <a:p>
            <a:pPr defTabSz="457200">
              <a:defRPr/>
            </a:pPr>
            <a:r>
              <a:rPr lang="pt-BR" sz="2000" dirty="0"/>
              <a:t>ANÁLISE DE MATURIDADE E GERENCIAMENTO DOS RISCOS E FORTALECIMENTO DOS CONTROLES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492157" y="1222425"/>
            <a:ext cx="58366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39639D"/>
                </a:solidFill>
              </a:rPr>
              <a:t>2.12. </a:t>
            </a:r>
            <a:r>
              <a:rPr lang="pt-BR" sz="2000" dirty="0">
                <a:solidFill>
                  <a:prstClr val="black"/>
                </a:solidFill>
                <a:latin typeface="+mj-lt"/>
              </a:rPr>
              <a:t>Controlar os limites e condições para inscrição de despesas em restos a pagar do Município</a:t>
            </a: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697337" y="1132764"/>
            <a:ext cx="4494663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956249" y="139088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RISCO E MATURIDADE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 de Texto 2"/>
          <p:cNvSpPr txBox="1">
            <a:spLocks noChangeArrowheads="1"/>
          </p:cNvSpPr>
          <p:nvPr/>
        </p:nvSpPr>
        <p:spPr bwMode="auto">
          <a:xfrm>
            <a:off x="245660" y="3547817"/>
            <a:ext cx="11709779" cy="887704"/>
          </a:xfrm>
          <a:prstGeom prst="rect">
            <a:avLst/>
          </a:prstGeom>
          <a:noFill/>
          <a:ln w="19050">
            <a:solidFill>
              <a:srgbClr val="39639D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39639D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Foram criadas ferramentas de Controle dos Restos a Pagar pra que os órgãos fossem acionados para regularização de saldos pendentes referentes à RPP e RPNP.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SITUAÇÃO ATUAL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39639D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39639D"/>
                </a:solidFill>
                <a:latin typeface="+mj-lt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BREVE HISTÓRICO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F2E06A7-F7A3-4FB9-8432-65DD23365606}"/>
              </a:ext>
            </a:extLst>
          </p:cNvPr>
          <p:cNvSpPr/>
          <p:nvPr/>
        </p:nvSpPr>
        <p:spPr>
          <a:xfrm>
            <a:off x="150054" y="1076171"/>
            <a:ext cx="118918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22 de maio de 2018, o Município aderiu ao projeto piloto do PACTO – Transparência, Integridade e Participação Social da Controladoria Geral da União, se comprometendo a realizar 19 ações divididas nos 3 eixos. Sendo elas:</a:t>
            </a:r>
          </a:p>
          <a:p>
            <a:endParaRPr lang="pt-BR" dirty="0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24F17660-9FB6-43B7-9039-C220DA767B51}"/>
              </a:ext>
            </a:extLst>
          </p:cNvPr>
          <p:cNvSpPr/>
          <p:nvPr/>
        </p:nvSpPr>
        <p:spPr>
          <a:xfrm>
            <a:off x="3568506" y="1842204"/>
            <a:ext cx="5420751" cy="5034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4CC25B4-AC11-4882-8CF7-BEFB87B7FA5C}"/>
              </a:ext>
            </a:extLst>
          </p:cNvPr>
          <p:cNvSpPr/>
          <p:nvPr/>
        </p:nvSpPr>
        <p:spPr>
          <a:xfrm>
            <a:off x="2686050" y="2533378"/>
            <a:ext cx="7591865" cy="334315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43635E92-E9A2-44A0-B8DB-158C10E7BAD1}"/>
              </a:ext>
            </a:extLst>
          </p:cNvPr>
          <p:cNvSpPr/>
          <p:nvPr/>
        </p:nvSpPr>
        <p:spPr>
          <a:xfrm>
            <a:off x="3774838" y="190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TRANSPARÊNCIA E ACESSO À INFORMAÇÃO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C0B0E310-8207-4F1D-8AEE-37A86F3778C3}"/>
              </a:ext>
            </a:extLst>
          </p:cNvPr>
          <p:cNvSpPr/>
          <p:nvPr/>
        </p:nvSpPr>
        <p:spPr>
          <a:xfrm>
            <a:off x="2686051" y="2583321"/>
            <a:ext cx="7591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1.8. Informação sobre possibilidade de recurso ao final da resposta ao pedido de acesso à informação, com indicação da autoridade hierarquicamente superior;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Publicação de respostas às perguntas mais frequentes 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Publicação dos pedidos de acesso à informação e respectivas respostas, preservando-se a identidade do solicitante;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Publicação de decisões em nível de recurso dos pedidos de acesso à informação; 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2.7. Divulgação do nome da autoridade responsável pela implementação da LAI no município;		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2.8. Divulgação do nome do servidor responsável pelo SIC presencial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Currículo dos titulares de cargos de direção superior do município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Exposição do normativo no site do município, em local de fácil acesso;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21.2. Realização de evento alusivo ao Dia Internacional contra a Corrupção (09/12) e/ou Dia Internacional do Direito de Saber (28/09)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192701" y="1238327"/>
            <a:ext cx="712594" cy="621257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6364" y="1099593"/>
            <a:ext cx="67374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3.1. </a:t>
            </a:r>
            <a:r>
              <a:rPr lang="pt-BR" sz="2000" dirty="0">
                <a:solidFill>
                  <a:prstClr val="black"/>
                </a:solidFill>
              </a:rPr>
              <a:t>Disponibilizar pasta "Fiscal Cidadão" no Portal da CGM, com espaço destinado para informações de interesse do controle social, informando índices constitucionais; Plano de Integridade; superávits financeiros e orçamentários do exercício anterior;  relatório de economicidade nas contratações (Placar da Economia); glossário sobre licitações, dados agregados como resultados, ex, pregões, dispensas, por secretaria,  entre outros.</a:t>
            </a:r>
          </a:p>
        </p:txBody>
      </p:sp>
      <p:pic>
        <p:nvPicPr>
          <p:cNvPr id="16" name="Imagem 15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869863" y="1132764"/>
            <a:ext cx="4322137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7080269" y="1404932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 de Texto 2"/>
          <p:cNvSpPr txBox="1">
            <a:spLocks noChangeArrowheads="1"/>
          </p:cNvSpPr>
          <p:nvPr/>
        </p:nvSpPr>
        <p:spPr bwMode="auto">
          <a:xfrm>
            <a:off x="245660" y="4462233"/>
            <a:ext cx="11709779" cy="1187940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t-BR" dirty="0">
                <a:solidFill>
                  <a:srgbClr val="D34D03"/>
                </a:solidFill>
              </a:rPr>
              <a:t>➯</a:t>
            </a:r>
            <a:r>
              <a:rPr lang="pt-BR" dirty="0">
                <a:solidFill>
                  <a:srgbClr val="39639D"/>
                </a:solidFill>
              </a:rPr>
              <a:t> </a:t>
            </a:r>
            <a:r>
              <a:rPr lang="pt-BR" dirty="0">
                <a:cs typeface="Arial" pitchFamily="34" charset="0"/>
              </a:rPr>
              <a:t>No Portal da CGM, há um banner “Fiscal Cidadão”, que disponibiliza informações acerca das Políticas Públicas e Participação Social como o Plano de Integridade, Superávits financeiros e orçamentários do exercício anterior; Relatório de Economicidade nas contratações (Placar da Economia).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4960961" y="4090765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60%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492156" y="1454441"/>
            <a:ext cx="54272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3.2. </a:t>
            </a:r>
            <a:r>
              <a:rPr lang="pt-BR" sz="2000" dirty="0">
                <a:solidFill>
                  <a:prstClr val="black"/>
                </a:solidFill>
              </a:rPr>
              <a:t>Patrocinar a implantação da Carta de Serviços ao Cidadão</a:t>
            </a:r>
          </a:p>
        </p:txBody>
      </p:sp>
      <p:pic>
        <p:nvPicPr>
          <p:cNvPr id="11" name="Imagem 10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238035" y="1111212"/>
            <a:ext cx="4953965" cy="116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6713357" y="1336692"/>
            <a:ext cx="6264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OUVIDORIA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OUVIDORIA E INCREMENTO 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TRANSPARÊNCIA (OIT)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547816"/>
            <a:ext cx="11709779" cy="1222485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Minuta da Carta de Serviços foi elaborada para a CGM, e está apta para edição. A Carta de Serviços será implementada em outros órgãos e entidades da administração direta e indireta que possuam Regimento Interno publicados.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492156" y="1277017"/>
            <a:ext cx="5659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3.3. </a:t>
            </a:r>
            <a:r>
              <a:rPr lang="pt-BR" sz="2000" dirty="0">
                <a:solidFill>
                  <a:prstClr val="black"/>
                </a:solidFill>
              </a:rPr>
              <a:t>Divulgar, monitorar e avaliar, quanto aos requisitos legais e aos compromissos formalizados, a Carta de Serviços ao Cidadão</a:t>
            </a:r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547817"/>
            <a:ext cx="11709779" cy="859168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Sem andamento (aguardando publicação do Decreto de Regulamentação da Lei Federal de Proteção ao Usuário de Serviço Público).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0%</a:t>
            </a:r>
          </a:p>
        </p:txBody>
      </p:sp>
      <p:pic>
        <p:nvPicPr>
          <p:cNvPr id="14" name="Imagem 13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238035" y="1111212"/>
            <a:ext cx="4953965" cy="116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6713357" y="1336692"/>
            <a:ext cx="6264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OUVIDORIA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OUVIDORIA E INCREMENTO 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TRANSPARÊNCIA (OIT)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492156" y="1236073"/>
            <a:ext cx="61505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3.4. </a:t>
            </a:r>
            <a:r>
              <a:rPr lang="pt-BR" sz="2000" dirty="0">
                <a:solidFill>
                  <a:prstClr val="black"/>
                </a:solidFill>
              </a:rPr>
              <a:t>Promover atividades educativas sobre transparência, ética, cidadania e controle social voltadas ao público </a:t>
            </a:r>
            <a:r>
              <a:rPr lang="pt-BR" sz="2000" dirty="0" err="1">
                <a:solidFill>
                  <a:prstClr val="black"/>
                </a:solidFill>
              </a:rPr>
              <a:t>infantojuvenil</a:t>
            </a:r>
            <a:endParaRPr lang="pt-BR" sz="2000" dirty="0">
              <a:solidFill>
                <a:prstClr val="black"/>
              </a:solidFill>
            </a:endParaRPr>
          </a:p>
        </p:txBody>
      </p:sp>
      <p:pic>
        <p:nvPicPr>
          <p:cNvPr id="10" name="Imagem 9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869863" y="1132764"/>
            <a:ext cx="4322137" cy="999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7053765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08128" y="3576459"/>
            <a:ext cx="11709779" cy="1046275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Sem andamento. A última Jornada Técnica foi realizada em 2018 e em face ao momento crítico de Pandemia instaurado em âmbito mundial, o prosseguimento com essas atividades estão suspensas.</a:t>
            </a:r>
          </a:p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endParaRPr lang="pt-BR" dirty="0"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492157" y="1222425"/>
            <a:ext cx="5604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3.5. </a:t>
            </a:r>
            <a:r>
              <a:rPr lang="pt-BR" sz="2000" dirty="0">
                <a:solidFill>
                  <a:prstClr val="black"/>
                </a:solidFill>
              </a:rPr>
              <a:t>Monitorar e avaliar o desempenho de ouvidoria ou de outros serviços abertos à sociedade</a:t>
            </a:r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493224"/>
            <a:ext cx="11709779" cy="887705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Realização de relatórios com as pendências de cada órgão e entidade, possibilitando o monitoramento das manifestações em aberto. Aguardando o final do exercício para avaliação do desempenho.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121758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70%</a:t>
            </a:r>
          </a:p>
        </p:txBody>
      </p:sp>
      <p:pic>
        <p:nvPicPr>
          <p:cNvPr id="19" name="Imagem 18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238035" y="1111212"/>
            <a:ext cx="4953965" cy="116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6713357" y="1336692"/>
            <a:ext cx="6264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OUVIDORIA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OUVIDORIA E INCREMENTO 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TRANSPARÊNCIA (OIT)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568001" y="1279247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492156" y="1236073"/>
            <a:ext cx="54954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3.6. </a:t>
            </a:r>
            <a:r>
              <a:rPr lang="pt-BR" sz="2000" dirty="0">
                <a:solidFill>
                  <a:prstClr val="black"/>
                </a:solidFill>
              </a:rPr>
              <a:t>Incorporar os resultados das solicitações, reclamações, sugestões, denúncias e elogios aos processos </a:t>
            </a:r>
            <a:r>
              <a:rPr lang="pt-BR" sz="2000" dirty="0" err="1">
                <a:solidFill>
                  <a:prstClr val="black"/>
                </a:solidFill>
              </a:rPr>
              <a:t>finalísticos</a:t>
            </a:r>
            <a:r>
              <a:rPr lang="pt-BR" sz="2000" dirty="0">
                <a:solidFill>
                  <a:prstClr val="black"/>
                </a:solidFill>
              </a:rPr>
              <a:t> e de apoio</a:t>
            </a:r>
          </a:p>
        </p:txBody>
      </p: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245660" y="3547816"/>
            <a:ext cx="11709779" cy="912083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As manifestações oriundas dos canais de ouvidoria estão integradas aos processos finalísticos e de apoio das áreas de consulta e análise processual e auditoria.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100%</a:t>
            </a:r>
          </a:p>
        </p:txBody>
      </p:sp>
      <p:pic>
        <p:nvPicPr>
          <p:cNvPr id="14" name="Imagem 13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238035" y="1111212"/>
            <a:ext cx="4953965" cy="116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6713357" y="1336692"/>
            <a:ext cx="6264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OUVIDORIA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OUVIDORIA E INCREMENTO 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TRANSPARÊNCIA (OIT)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0"/>
            <a:ext cx="9144000" cy="928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904885"/>
            <a:ext cx="12192000" cy="52914"/>
          </a:xfrm>
          <a:prstGeom prst="rect">
            <a:avLst/>
          </a:prstGeom>
          <a:solidFill>
            <a:srgbClr val="D34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39639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607826" y="1616765"/>
            <a:ext cx="2584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5C92BF-AA0D-467E-ADC7-D45E59B6D0F4}"/>
              </a:ext>
            </a:extLst>
          </p:cNvPr>
          <p:cNvSpPr txBox="1"/>
          <p:nvPr/>
        </p:nvSpPr>
        <p:spPr>
          <a:xfrm>
            <a:off x="-7496" y="-20675"/>
            <a:ext cx="9165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300" b="1"/>
            </a:lvl1pPr>
          </a:lstStyle>
          <a:p>
            <a:pPr defTabSz="457200">
              <a:defRPr/>
            </a:pPr>
            <a:r>
              <a:rPr lang="pt-BR" sz="1600" dirty="0">
                <a:solidFill>
                  <a:srgbClr val="D34D03"/>
                </a:solidFill>
              </a:rPr>
              <a:t>EIXO 3</a:t>
            </a:r>
          </a:p>
          <a:p>
            <a:pPr defTabSz="457200">
              <a:defRPr/>
            </a:pPr>
            <a:r>
              <a:rPr lang="pt-BR" sz="2000" dirty="0"/>
              <a:t>ESTRATÉGIAS DE TRANSPARÊNCIA, CONTROLES DE EFETIVIDADE DAS POLÍTICAS PÚBLICAS E PARTICIPAÇÃO SOCIAL</a:t>
            </a:r>
            <a:endParaRPr lang="pt-BR" sz="3200" dirty="0"/>
          </a:p>
        </p:txBody>
      </p:sp>
      <p:pic>
        <p:nvPicPr>
          <p:cNvPr id="12" name="Imagem 11" descr="Uma imagem contendo planta, guarda-chuva&#10;&#10;Descrição gerada automaticamente">
            <a:extLst>
              <a:ext uri="{FF2B5EF4-FFF2-40B4-BE49-F238E27FC236}">
                <a16:creationId xmlns:a16="http://schemas.microsoft.com/office/drawing/2014/main" id="{01BF2EE1-16ED-4FD1-9200-1E859B251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13992235">
            <a:off x="226801" y="1292895"/>
            <a:ext cx="712594" cy="570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6363" y="1236073"/>
            <a:ext cx="6068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D34D03"/>
                </a:solidFill>
              </a:rPr>
              <a:t>3.7. </a:t>
            </a:r>
            <a:r>
              <a:rPr lang="pt-BR" sz="2000" dirty="0">
                <a:solidFill>
                  <a:prstClr val="black"/>
                </a:solidFill>
              </a:rPr>
              <a:t>Aprimorar os processos de atendimento a partir da análise do desempenho, das necessidades e das expectativas do cidadão-usuário</a:t>
            </a:r>
          </a:p>
        </p:txBody>
      </p:sp>
      <p:sp>
        <p:nvSpPr>
          <p:cNvPr id="14" name="Caixa de Texto 2"/>
          <p:cNvSpPr txBox="1">
            <a:spLocks noChangeArrowheads="1"/>
          </p:cNvSpPr>
          <p:nvPr/>
        </p:nvSpPr>
        <p:spPr bwMode="auto">
          <a:xfrm>
            <a:off x="245660" y="3547817"/>
            <a:ext cx="11709779" cy="912082"/>
          </a:xfrm>
          <a:prstGeom prst="rect">
            <a:avLst/>
          </a:prstGeom>
          <a:noFill/>
          <a:ln w="19050">
            <a:solidFill>
              <a:srgbClr val="D34D03"/>
            </a:solidFill>
            <a:prstDash val="lgDash"/>
            <a:miter lim="800000"/>
            <a:headEnd/>
            <a:tailEnd/>
          </a:ln>
        </p:spPr>
        <p:txBody>
          <a:bodyPr vert="horz" wrap="square" lIns="198000" tIns="190800" rIns="198000" bIns="190800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ts val="1000"/>
              </a:spcAft>
            </a:pPr>
            <a:r>
              <a:rPr lang="pt-BR" dirty="0">
                <a:solidFill>
                  <a:srgbClr val="D34D03"/>
                </a:solidFill>
              </a:rPr>
              <a:t>➯ </a:t>
            </a:r>
            <a:r>
              <a:rPr lang="pt-BR" dirty="0">
                <a:cs typeface="Arial" pitchFamily="34" charset="0"/>
              </a:rPr>
              <a:t>Remodelagem do processo de tramitação das manifestações de ouvidoria, informatizando o fluxo de resposta e criando novos canais de atendimento ao cidadão.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960963" y="3176350"/>
            <a:ext cx="220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SITUAÇÃO ATUAL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935941" y="6112881"/>
            <a:ext cx="2283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D34D03"/>
                </a:solidFill>
                <a:latin typeface="+mj-lt"/>
              </a:rPr>
              <a:t>PROGRESSO </a:t>
            </a:r>
            <a:r>
              <a:rPr lang="pt-BR" sz="2000" b="1" u="sng" dirty="0">
                <a:solidFill>
                  <a:srgbClr val="D34D03"/>
                </a:solidFill>
                <a:latin typeface="+mj-lt"/>
              </a:rPr>
              <a:t>100%</a:t>
            </a:r>
          </a:p>
        </p:txBody>
      </p:sp>
      <p:pic>
        <p:nvPicPr>
          <p:cNvPr id="18" name="Imagem 17" descr="Imagem em preto e branco&#10;&#10;Descrição gerada automaticamente"/>
          <p:cNvPicPr/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" t="39598" r="7045" b="26589"/>
          <a:stretch/>
        </p:blipFill>
        <p:spPr bwMode="auto">
          <a:xfrm>
            <a:off x="7238035" y="1111212"/>
            <a:ext cx="4953965" cy="116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6713357" y="1336692"/>
            <a:ext cx="6264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OUVIDORIA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OUVIDORIA E INCREMENTO 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TRANSPARÊNCIA (OIT)</a:t>
            </a: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30182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622AA5E-F706-4A37-B8CD-0CE7F6D2ED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879" y="1047093"/>
            <a:ext cx="5636240" cy="548992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F3F54C3-2745-4C35-A0E1-367D5DA40D49}"/>
              </a:ext>
            </a:extLst>
          </p:cNvPr>
          <p:cNvSpPr txBox="1"/>
          <p:nvPr/>
        </p:nvSpPr>
        <p:spPr>
          <a:xfrm>
            <a:off x="1633451" y="2162121"/>
            <a:ext cx="892509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189">
              <a:defRPr/>
            </a:pPr>
            <a:r>
              <a:rPr lang="pt-BR" sz="3600" b="1" dirty="0"/>
              <a:t>PORTAL DA CONTROLADORIA GERAL DO MUNICÍPIO DE NITERÓI</a:t>
            </a:r>
          </a:p>
          <a:p>
            <a:pPr lvl="0" algn="ctr" defTabSz="457189">
              <a:defRPr/>
            </a:pPr>
            <a:endParaRPr lang="pt-BR" sz="3600" b="1" dirty="0"/>
          </a:p>
          <a:p>
            <a:pPr lvl="0" algn="ctr" defTabSz="457189">
              <a:defRPr/>
            </a:pPr>
            <a:r>
              <a:rPr lang="pt-BR" sz="4000" b="1" dirty="0"/>
              <a:t>www.controladoria.niteroi.rj.gov.br</a:t>
            </a:r>
          </a:p>
        </p:txBody>
      </p:sp>
      <p:pic>
        <p:nvPicPr>
          <p:cNvPr id="6" name="Imagem 5" descr="CONTROLADORIA-2.jpg"/>
          <p:cNvPicPr>
            <a:picLocks noChangeAspect="1"/>
          </p:cNvPicPr>
          <p:nvPr/>
        </p:nvPicPr>
        <p:blipFill>
          <a:blip r:embed="rId4"/>
          <a:srcRect l="31612" t="42388" r="23356" b="42289"/>
          <a:stretch>
            <a:fillRect/>
          </a:stretch>
        </p:blipFill>
        <p:spPr>
          <a:xfrm>
            <a:off x="8828688" y="15770"/>
            <a:ext cx="3284483" cy="790329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782053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7444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622AA5E-F706-4A37-B8CD-0CE7F6D2ED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879" y="1047093"/>
            <a:ext cx="5636240" cy="548992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F3F54C3-2745-4C35-A0E1-367D5DA40D49}"/>
              </a:ext>
            </a:extLst>
          </p:cNvPr>
          <p:cNvSpPr txBox="1"/>
          <p:nvPr/>
        </p:nvSpPr>
        <p:spPr>
          <a:xfrm>
            <a:off x="1941445" y="1977563"/>
            <a:ext cx="83091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189">
              <a:defRPr/>
            </a:pPr>
            <a:r>
              <a:rPr lang="pt-BR" sz="3600" b="1" dirty="0"/>
              <a:t>OBRIGADA!</a:t>
            </a:r>
          </a:p>
          <a:p>
            <a:pPr lvl="0" algn="ctr" defTabSz="457189">
              <a:defRPr/>
            </a:pPr>
            <a:endParaRPr lang="pt-BR" sz="3600" b="1" dirty="0"/>
          </a:p>
          <a:p>
            <a:pPr lvl="0" algn="ctr" defTabSz="457189">
              <a:defRPr/>
            </a:pPr>
            <a:endParaRPr lang="pt-BR" sz="3600" b="1" dirty="0"/>
          </a:p>
          <a:p>
            <a:pPr lvl="0" algn="ctr" defTabSz="457189">
              <a:defRPr/>
            </a:pPr>
            <a:r>
              <a:rPr lang="pt-BR" sz="3600" b="1" dirty="0"/>
              <a:t>Cristiane Mara Rodrigues Marcelino</a:t>
            </a:r>
          </a:p>
          <a:p>
            <a:pPr lvl="0" algn="ctr" defTabSz="457189">
              <a:defRPr/>
            </a:pPr>
            <a:endParaRPr lang="pt-BR" sz="3200" b="1" dirty="0"/>
          </a:p>
          <a:p>
            <a:pPr lvl="0" algn="ctr" defTabSz="457189">
              <a:defRPr/>
            </a:pPr>
            <a:r>
              <a:rPr lang="pt-BR" sz="2400" b="1" dirty="0"/>
              <a:t>Controladora Geral do Município de Niterói</a:t>
            </a:r>
          </a:p>
        </p:txBody>
      </p:sp>
      <p:pic>
        <p:nvPicPr>
          <p:cNvPr id="6" name="Imagem 5" descr="CONTROLADORIA-2.jpg"/>
          <p:cNvPicPr>
            <a:picLocks noChangeAspect="1"/>
          </p:cNvPicPr>
          <p:nvPr/>
        </p:nvPicPr>
        <p:blipFill>
          <a:blip r:embed="rId4"/>
          <a:srcRect l="31612" t="42388" r="23356" b="42289"/>
          <a:stretch>
            <a:fillRect/>
          </a:stretch>
        </p:blipFill>
        <p:spPr>
          <a:xfrm>
            <a:off x="8828688" y="15770"/>
            <a:ext cx="3284483" cy="790329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782053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825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BREVE HISTÓRICO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C4464EEC-86B5-4A74-80AE-EB5E9E0832D1}"/>
              </a:ext>
            </a:extLst>
          </p:cNvPr>
          <p:cNvSpPr/>
          <p:nvPr/>
        </p:nvSpPr>
        <p:spPr>
          <a:xfrm>
            <a:off x="2686050" y="1292949"/>
            <a:ext cx="6227303" cy="5034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INTEGRIDADE PÚBLICA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63D94C0-7919-470E-AE5C-60ACA28C0B02}"/>
              </a:ext>
            </a:extLst>
          </p:cNvPr>
          <p:cNvSpPr/>
          <p:nvPr/>
        </p:nvSpPr>
        <p:spPr>
          <a:xfrm>
            <a:off x="2075057" y="1954053"/>
            <a:ext cx="7856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Controladoria com atribuição de monitorar o equilíbrio das contas públicas, identificando os riscos de descumprimento da LRF 101/00 e metas fiscais próprias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1.13. Controle interno com ações de orientação ao gestor com relação ao princípio primário de definição formal de responsabilidades, por meio da edição de normativos ou orientações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1.14. Controle interno com ações de orientação ao gestor com relação ao princípio primário de delegação oficial de poder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1.15. Controle interno com ações de orientação ao gestor com relação ao princípio primário de relação custo/benefício do controle interno	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1.17. Controle interno com ações de orientação ao gestor com relação ao princípio primário de controles sobre as transações contábeis, financeiras, patrimoniais e operacionais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1.18. Controle interno com ações de orientação ao gestor com relação ao princípio primário de orientar o gestor para produzir informações integras, fidedignas e tempestivas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1.19. Controle interno com ações de orientação ao gestor com relação ao princípio primário de qualificação adequada, treinamento e rodízio de funcionários	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1.20. Controle interno com ações de orientação ao gestor com relação ao princípio primário de aderência às diretrizes e normas legais relacionados com a finalidade da unidade/área</a:t>
            </a:r>
          </a:p>
          <a:p>
            <a:pPr algn="just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Formalização do Plano de Auditoria Interna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EE0CC488-0BA6-4D0D-B19F-D384C4134A9E}"/>
              </a:ext>
            </a:extLst>
          </p:cNvPr>
          <p:cNvSpPr/>
          <p:nvPr/>
        </p:nvSpPr>
        <p:spPr>
          <a:xfrm>
            <a:off x="2018783" y="1938106"/>
            <a:ext cx="7913008" cy="4597966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981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BREVE HISTÓRICO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EB6C0EA5-ACAE-4CDB-B64C-9B864E6715C2}"/>
              </a:ext>
            </a:extLst>
          </p:cNvPr>
          <p:cNvSpPr/>
          <p:nvPr/>
        </p:nvSpPr>
        <p:spPr>
          <a:xfrm>
            <a:off x="3141781" y="2374249"/>
            <a:ext cx="5420751" cy="5034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CIDADÃ</a:t>
            </a: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35B8B4F-9CAB-4A5D-9A9B-54DC19964B0A}"/>
              </a:ext>
            </a:extLst>
          </p:cNvPr>
          <p:cNvSpPr/>
          <p:nvPr/>
        </p:nvSpPr>
        <p:spPr>
          <a:xfrm>
            <a:off x="2790089" y="3182967"/>
            <a:ext cx="6452381" cy="178293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647C4ED-2CF8-4973-85A1-0DCD2C6D2245}"/>
              </a:ext>
            </a:extLst>
          </p:cNvPr>
          <p:cNvSpPr/>
          <p:nvPr/>
        </p:nvSpPr>
        <p:spPr>
          <a:xfrm>
            <a:off x="2968279" y="356660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8.2. Promoção de atividades educativas sobre transparência, ética, cidadania e controle social voltadas ao público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infantojuvenil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0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INTRODUÇÃO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61C89BA-947A-4948-9FB3-3E8323DEBCDC}"/>
              </a:ext>
            </a:extLst>
          </p:cNvPr>
          <p:cNvSpPr/>
          <p:nvPr/>
        </p:nvSpPr>
        <p:spPr>
          <a:xfrm>
            <a:off x="891106" y="2031662"/>
            <a:ext cx="10409788" cy="3416320"/>
          </a:xfrm>
          <a:prstGeom prst="rect">
            <a:avLst/>
          </a:prstGeom>
          <a:ln w="38100">
            <a:noFill/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pt-BR" dirty="0">
                <a:cs typeface="Arial" pitchFamily="34" charset="0"/>
              </a:rPr>
              <a:t>O Plano de Integridade – PREVINE NITERÓI, elaborado pela Controladoria Geral do Município – CGM Niterói, objetiva fortalecer as instâncias de integridade no âmbito do Poder Executivo Municipal, como condição fundamental da boa governança. </a:t>
            </a:r>
          </a:p>
          <a:p>
            <a:pPr algn="just"/>
            <a:endParaRPr lang="pt-BR" dirty="0">
              <a:cs typeface="Arial" pitchFamily="34" charset="0"/>
            </a:endParaRPr>
          </a:p>
          <a:p>
            <a:pPr algn="just"/>
            <a:r>
              <a:rPr lang="pt-BR" dirty="0">
                <a:cs typeface="Arial" pitchFamily="34" charset="0"/>
              </a:rPr>
              <a:t>A elaboração deste documento nasce de pesquisas junto ao Projeto Edificando o Controle Interno do MPE-RJ e da Controladoria Geral da União - CGU. O Plano Visa à integração de instrumentos de controle com foco em prevenção e  detecção de irregularidades, conflitos internos, prejuízo ao erário e desvios éticos que possam vir a  comprometer a Administração Pública Municipal. </a:t>
            </a:r>
          </a:p>
          <a:p>
            <a:pPr algn="just"/>
            <a:endParaRPr lang="pt-BR" dirty="0">
              <a:cs typeface="Arial" pitchFamily="34" charset="0"/>
            </a:endParaRPr>
          </a:p>
          <a:p>
            <a:pPr algn="just"/>
            <a:r>
              <a:rPr lang="pt-BR" dirty="0">
                <a:cs typeface="Arial" pitchFamily="34" charset="0"/>
              </a:rPr>
              <a:t>Através dele, comprometemo-nos a fazer com que a CGM-Niterói seja reconhecida pela sociedade como indutora de uma administração pública ética, integra, econômica, comprometida, transparente, participativa, eficiente e conforme. </a:t>
            </a:r>
          </a:p>
        </p:txBody>
      </p:sp>
    </p:spTree>
    <p:extLst>
      <p:ext uri="{BB962C8B-B14F-4D97-AF65-F5344CB8AC3E}">
        <p14:creationId xmlns:p14="http://schemas.microsoft.com/office/powerpoint/2010/main" val="349706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FOCO DO PLANO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0E4CCF9-9CE0-411D-AF9D-9A2477BFFA38}"/>
              </a:ext>
            </a:extLst>
          </p:cNvPr>
          <p:cNvSpPr/>
          <p:nvPr/>
        </p:nvSpPr>
        <p:spPr>
          <a:xfrm>
            <a:off x="1545" y="2957615"/>
            <a:ext cx="4956934" cy="964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DFFECDA5-200E-4884-85E1-1FC9C3D08C65}"/>
              </a:ext>
            </a:extLst>
          </p:cNvPr>
          <p:cNvSpPr/>
          <p:nvPr/>
        </p:nvSpPr>
        <p:spPr>
          <a:xfrm rot="10800000">
            <a:off x="7233522" y="2634143"/>
            <a:ext cx="4958478" cy="8634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" name="그룹 84">
            <a:extLst>
              <a:ext uri="{FF2B5EF4-FFF2-40B4-BE49-F238E27FC236}">
                <a16:creationId xmlns:a16="http://schemas.microsoft.com/office/drawing/2014/main" id="{23F23C7A-28F8-45E6-AA47-0D61C3A0167A}"/>
              </a:ext>
            </a:extLst>
          </p:cNvPr>
          <p:cNvGrpSpPr/>
          <p:nvPr/>
        </p:nvGrpSpPr>
        <p:grpSpPr>
          <a:xfrm>
            <a:off x="4368415" y="1265531"/>
            <a:ext cx="3455171" cy="3900889"/>
            <a:chOff x="4613536" y="2164199"/>
            <a:chExt cx="2956435" cy="3337816"/>
          </a:xfrm>
        </p:grpSpPr>
        <p:sp>
          <p:nvSpPr>
            <p:cNvPr id="10" name="Pie 14">
              <a:extLst>
                <a:ext uri="{FF2B5EF4-FFF2-40B4-BE49-F238E27FC236}">
                  <a16:creationId xmlns:a16="http://schemas.microsoft.com/office/drawing/2014/main" id="{480C13FE-1B11-4B5C-9A14-FB9445368A77}"/>
                </a:ext>
              </a:extLst>
            </p:cNvPr>
            <p:cNvSpPr/>
            <p:nvPr/>
          </p:nvSpPr>
          <p:spPr>
            <a:xfrm>
              <a:off x="4613536" y="2363855"/>
              <a:ext cx="2920588" cy="2920588"/>
            </a:xfrm>
            <a:prstGeom prst="pie">
              <a:avLst>
                <a:gd name="adj1" fmla="val 10775528"/>
                <a:gd name="adj2" fmla="val 162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Pie 22">
              <a:extLst>
                <a:ext uri="{FF2B5EF4-FFF2-40B4-BE49-F238E27FC236}">
                  <a16:creationId xmlns:a16="http://schemas.microsoft.com/office/drawing/2014/main" id="{78B49FB3-93E9-450B-B8A6-2F4A8787219B}"/>
                </a:ext>
              </a:extLst>
            </p:cNvPr>
            <p:cNvSpPr/>
            <p:nvPr/>
          </p:nvSpPr>
          <p:spPr>
            <a:xfrm rot="10800000">
              <a:off x="4649383" y="2381767"/>
              <a:ext cx="2920588" cy="2920588"/>
            </a:xfrm>
            <a:prstGeom prst="pie">
              <a:avLst>
                <a:gd name="adj1" fmla="val 10775528"/>
                <a:gd name="adj2" fmla="val 162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81D19B72-D107-4A82-AC7F-D8BBE2930E14}"/>
                </a:ext>
              </a:extLst>
            </p:cNvPr>
            <p:cNvSpPr/>
            <p:nvPr/>
          </p:nvSpPr>
          <p:spPr>
            <a:xfrm>
              <a:off x="5118427" y="2853991"/>
              <a:ext cx="1946652" cy="1946652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1">
              <a:extLst>
                <a:ext uri="{FF2B5EF4-FFF2-40B4-BE49-F238E27FC236}">
                  <a16:creationId xmlns:a16="http://schemas.microsoft.com/office/drawing/2014/main" id="{DA7D3783-463D-4503-B49A-10D36F5D4A98}"/>
                </a:ext>
              </a:extLst>
            </p:cNvPr>
            <p:cNvSpPr/>
            <p:nvPr/>
          </p:nvSpPr>
          <p:spPr>
            <a:xfrm rot="5400000">
              <a:off x="5911556" y="2299861"/>
              <a:ext cx="847738" cy="57641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Isosceles Triangle 24">
              <a:extLst>
                <a:ext uri="{FF2B5EF4-FFF2-40B4-BE49-F238E27FC236}">
                  <a16:creationId xmlns:a16="http://schemas.microsoft.com/office/drawing/2014/main" id="{95000B2A-4227-4F26-A61C-1DC9347A6FDC}"/>
                </a:ext>
              </a:extLst>
            </p:cNvPr>
            <p:cNvSpPr/>
            <p:nvPr/>
          </p:nvSpPr>
          <p:spPr>
            <a:xfrm rot="16200000">
              <a:off x="5424212" y="4789939"/>
              <a:ext cx="847738" cy="576413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6" name="TextBox 91">
            <a:extLst>
              <a:ext uri="{FF2B5EF4-FFF2-40B4-BE49-F238E27FC236}">
                <a16:creationId xmlns:a16="http://schemas.microsoft.com/office/drawing/2014/main" id="{FB83643A-98C2-404B-802D-F7985CD1B586}"/>
              </a:ext>
            </a:extLst>
          </p:cNvPr>
          <p:cNvSpPr txBox="1"/>
          <p:nvPr/>
        </p:nvSpPr>
        <p:spPr>
          <a:xfrm>
            <a:off x="7980281" y="2808162"/>
            <a:ext cx="2548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ORIENTAÇÃO</a:t>
            </a:r>
            <a:endParaRPr lang="ko-KR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17" name="TextBox 92">
            <a:extLst>
              <a:ext uri="{FF2B5EF4-FFF2-40B4-BE49-F238E27FC236}">
                <a16:creationId xmlns:a16="http://schemas.microsoft.com/office/drawing/2014/main" id="{8F603A7D-0459-4E85-BEE6-C222EC9E800E}"/>
              </a:ext>
            </a:extLst>
          </p:cNvPr>
          <p:cNvSpPr txBox="1"/>
          <p:nvPr/>
        </p:nvSpPr>
        <p:spPr>
          <a:xfrm>
            <a:off x="1623802" y="2974672"/>
            <a:ext cx="25848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PREVENÇÃO</a:t>
            </a:r>
            <a:endParaRPr lang="pt-BR" altLang="ko-K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algn="r"/>
            <a:r>
              <a:rPr lang="pt-BR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DETECÇÃO</a:t>
            </a:r>
            <a:endParaRPr lang="en-US" altLang="ko-K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19" name="TextBox 93">
            <a:extLst>
              <a:ext uri="{FF2B5EF4-FFF2-40B4-BE49-F238E27FC236}">
                <a16:creationId xmlns:a16="http://schemas.microsoft.com/office/drawing/2014/main" id="{5233C153-8445-47B9-A288-EDF4C178D49E}"/>
              </a:ext>
            </a:extLst>
          </p:cNvPr>
          <p:cNvSpPr txBox="1"/>
          <p:nvPr/>
        </p:nvSpPr>
        <p:spPr>
          <a:xfrm>
            <a:off x="7865479" y="3587456"/>
            <a:ext cx="3902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ko-KR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Ações Orientativas</a:t>
            </a:r>
          </a:p>
        </p:txBody>
      </p:sp>
      <p:sp>
        <p:nvSpPr>
          <p:cNvPr id="20" name="TextBox 94">
            <a:extLst>
              <a:ext uri="{FF2B5EF4-FFF2-40B4-BE49-F238E27FC236}">
                <a16:creationId xmlns:a16="http://schemas.microsoft.com/office/drawing/2014/main" id="{B5889414-9183-405B-B204-8F7295ED8545}"/>
              </a:ext>
            </a:extLst>
          </p:cNvPr>
          <p:cNvSpPr txBox="1"/>
          <p:nvPr/>
        </p:nvSpPr>
        <p:spPr>
          <a:xfrm>
            <a:off x="2099554" y="2292033"/>
            <a:ext cx="2584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ko-K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Ações</a:t>
            </a:r>
            <a:r>
              <a:rPr lang="pt-BR" altLang="ko-KR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 Preventivas e </a:t>
            </a:r>
            <a:r>
              <a:rPr lang="pt-BR" altLang="ko-KR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detectivas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1" name="Freeform 55">
            <a:extLst>
              <a:ext uri="{FF2B5EF4-FFF2-40B4-BE49-F238E27FC236}">
                <a16:creationId xmlns:a16="http://schemas.microsoft.com/office/drawing/2014/main" id="{F2A1D112-F23C-437A-B60F-F684FA989304}"/>
              </a:ext>
            </a:extLst>
          </p:cNvPr>
          <p:cNvSpPr/>
          <p:nvPr/>
        </p:nvSpPr>
        <p:spPr>
          <a:xfrm rot="2700000">
            <a:off x="5922840" y="2806330"/>
            <a:ext cx="346320" cy="848601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Calibri" pitchFamily="34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C8F64313-26D4-41E9-9CD3-01EF3E2DC2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14751" r="25601" b="12133"/>
          <a:stretch/>
        </p:blipFill>
        <p:spPr>
          <a:xfrm>
            <a:off x="5378737" y="2441142"/>
            <a:ext cx="1434526" cy="150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1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EIXOS DE ATUAÇÃO DO PLANO DE INTEGRIDADE – PREVINE NITERÓI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6A806D53-319C-4184-8489-6CF022CD1C9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14751" r="25601" b="12133"/>
          <a:stretch/>
        </p:blipFill>
        <p:spPr>
          <a:xfrm>
            <a:off x="8219155" y="1384548"/>
            <a:ext cx="2623584" cy="2745503"/>
          </a:xfrm>
          <a:prstGeom prst="rect">
            <a:avLst/>
          </a:prstGeom>
        </p:spPr>
      </p:pic>
      <p:sp>
        <p:nvSpPr>
          <p:cNvPr id="20" name="Hexágono 19">
            <a:extLst>
              <a:ext uri="{FF2B5EF4-FFF2-40B4-BE49-F238E27FC236}">
                <a16:creationId xmlns:a16="http://schemas.microsoft.com/office/drawing/2014/main" id="{0328F0F1-F6C2-426F-9C8C-DDFD05CF980F}"/>
              </a:ext>
            </a:extLst>
          </p:cNvPr>
          <p:cNvSpPr/>
          <p:nvPr/>
        </p:nvSpPr>
        <p:spPr>
          <a:xfrm>
            <a:off x="1610530" y="1271756"/>
            <a:ext cx="2758505" cy="2300335"/>
          </a:xfrm>
          <a:prstGeom prst="hexagon">
            <a:avLst/>
          </a:prstGeom>
          <a:solidFill>
            <a:srgbClr val="FF7C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INCORPORAÇÃO DE PADRÕES ELEVADOS DE CONDUTA PELOS AGENTES PÚBLICOS</a:t>
            </a:r>
          </a:p>
        </p:txBody>
      </p:sp>
      <p:sp>
        <p:nvSpPr>
          <p:cNvPr id="21" name="Hexágono 20">
            <a:extLst>
              <a:ext uri="{FF2B5EF4-FFF2-40B4-BE49-F238E27FC236}">
                <a16:creationId xmlns:a16="http://schemas.microsoft.com/office/drawing/2014/main" id="{3BD5CC13-14AB-46C8-B7B8-BE5E81BDD5CB}"/>
              </a:ext>
            </a:extLst>
          </p:cNvPr>
          <p:cNvSpPr/>
          <p:nvPr/>
        </p:nvSpPr>
        <p:spPr>
          <a:xfrm>
            <a:off x="3832181" y="2504477"/>
            <a:ext cx="2727455" cy="2294422"/>
          </a:xfrm>
          <a:prstGeom prst="hexagon">
            <a:avLst/>
          </a:prstGeom>
          <a:solidFill>
            <a:srgbClr val="72C8C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5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ESTRATÉGIAS DE TRANSPARÊNCIA, CONTROLES DE EFETIVIDADE DAS POLÍTICAS PÚBLICAS E PARTICIPAÇÃO SOCIAL</a:t>
            </a:r>
          </a:p>
        </p:txBody>
      </p:sp>
      <p:sp>
        <p:nvSpPr>
          <p:cNvPr id="22" name="Hexágono 21">
            <a:extLst>
              <a:ext uri="{FF2B5EF4-FFF2-40B4-BE49-F238E27FC236}">
                <a16:creationId xmlns:a16="http://schemas.microsoft.com/office/drawing/2014/main" id="{1312C250-09BF-4E7A-BC03-043D82408875}"/>
              </a:ext>
            </a:extLst>
          </p:cNvPr>
          <p:cNvSpPr/>
          <p:nvPr/>
        </p:nvSpPr>
        <p:spPr>
          <a:xfrm>
            <a:off x="1601824" y="3668830"/>
            <a:ext cx="2758505" cy="2294422"/>
          </a:xfrm>
          <a:prstGeom prst="hexagon">
            <a:avLst/>
          </a:prstGeom>
          <a:solidFill>
            <a:srgbClr val="EAAA6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ANÁLISE DE MATURIDADE E GERENCIAMENTO  DOS RISCOS E FORTALECIMENTO DOS CONTROLES</a:t>
            </a:r>
          </a:p>
        </p:txBody>
      </p:sp>
      <p:sp>
        <p:nvSpPr>
          <p:cNvPr id="23" name="Seta em curva para cima 45">
            <a:extLst>
              <a:ext uri="{FF2B5EF4-FFF2-40B4-BE49-F238E27FC236}">
                <a16:creationId xmlns:a16="http://schemas.microsoft.com/office/drawing/2014/main" id="{161F0A08-42E3-46ED-8E72-09E8D05EE1FF}"/>
              </a:ext>
            </a:extLst>
          </p:cNvPr>
          <p:cNvSpPr/>
          <p:nvPr/>
        </p:nvSpPr>
        <p:spPr>
          <a:xfrm rot="20625967">
            <a:off x="4798446" y="4714817"/>
            <a:ext cx="5152836" cy="1420201"/>
          </a:xfrm>
          <a:prstGeom prst="curvedUpArrow">
            <a:avLst>
              <a:gd name="adj1" fmla="val 20194"/>
              <a:gd name="adj2" fmla="val 5000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5A31A305-E0B5-41B9-A4D6-290E1E0EC5CF}"/>
              </a:ext>
            </a:extLst>
          </p:cNvPr>
          <p:cNvSpPr/>
          <p:nvPr/>
        </p:nvSpPr>
        <p:spPr>
          <a:xfrm>
            <a:off x="2455136" y="1364041"/>
            <a:ext cx="1049398" cy="33617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92">
            <a:extLst>
              <a:ext uri="{FF2B5EF4-FFF2-40B4-BE49-F238E27FC236}">
                <a16:creationId xmlns:a16="http://schemas.microsoft.com/office/drawing/2014/main" id="{EF2BB3EE-CB6B-4683-9300-608DC2122067}"/>
              </a:ext>
            </a:extLst>
          </p:cNvPr>
          <p:cNvSpPr txBox="1"/>
          <p:nvPr/>
        </p:nvSpPr>
        <p:spPr>
          <a:xfrm>
            <a:off x="2077573" y="1317958"/>
            <a:ext cx="185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cs typeface="Arial" pitchFamily="34" charset="0"/>
              </a:rPr>
              <a:t>EIXO 1 </a:t>
            </a:r>
            <a:endParaRPr kumimoji="0" lang="ko-KR" altLang="en-US" sz="2000" b="1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5A24C43C-E4E9-471D-A3EE-F6F31F43671D}"/>
              </a:ext>
            </a:extLst>
          </p:cNvPr>
          <p:cNvSpPr/>
          <p:nvPr/>
        </p:nvSpPr>
        <p:spPr>
          <a:xfrm>
            <a:off x="2467764" y="3719820"/>
            <a:ext cx="1049398" cy="33617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7" name="TextBox 92">
            <a:extLst>
              <a:ext uri="{FF2B5EF4-FFF2-40B4-BE49-F238E27FC236}">
                <a16:creationId xmlns:a16="http://schemas.microsoft.com/office/drawing/2014/main" id="{EB2B2E35-B66C-4BEB-9123-E74B4FE1C5E9}"/>
              </a:ext>
            </a:extLst>
          </p:cNvPr>
          <p:cNvSpPr txBox="1"/>
          <p:nvPr/>
        </p:nvSpPr>
        <p:spPr>
          <a:xfrm>
            <a:off x="2090201" y="3673737"/>
            <a:ext cx="185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>
                <a:ln w="0"/>
                <a:solidFill>
                  <a:srgbClr val="F7CBAC">
                    <a:lumMod val="50000"/>
                  </a:srgb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cs typeface="Arial" pitchFamily="34" charset="0"/>
              </a:rPr>
              <a:t>EIXO 2</a:t>
            </a:r>
            <a:endParaRPr kumimoji="0" lang="ko-KR" altLang="en-US" sz="2000" b="1" i="0" u="none" strike="noStrike" kern="1200" cap="none" spc="0" normalizeH="0" baseline="0" noProof="0" dirty="0">
              <a:ln w="0"/>
              <a:solidFill>
                <a:srgbClr val="F7CBAC">
                  <a:lumMod val="5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itchFamily="34" charset="0"/>
              <a:cs typeface="Arial" pitchFamily="34" charset="0"/>
            </a:endParaRP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1847B0C9-182F-4291-A5C6-9A9945C4DA52}"/>
              </a:ext>
            </a:extLst>
          </p:cNvPr>
          <p:cNvSpPr/>
          <p:nvPr/>
        </p:nvSpPr>
        <p:spPr>
          <a:xfrm>
            <a:off x="4674472" y="2583239"/>
            <a:ext cx="1049398" cy="33617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Box 92">
            <a:extLst>
              <a:ext uri="{FF2B5EF4-FFF2-40B4-BE49-F238E27FC236}">
                <a16:creationId xmlns:a16="http://schemas.microsoft.com/office/drawing/2014/main" id="{08C48C28-9C6F-4B43-ADB6-F4B78CC2CD5B}"/>
              </a:ext>
            </a:extLst>
          </p:cNvPr>
          <p:cNvSpPr txBox="1"/>
          <p:nvPr/>
        </p:nvSpPr>
        <p:spPr>
          <a:xfrm>
            <a:off x="4296909" y="2537156"/>
            <a:ext cx="1855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cs typeface="Arial" pitchFamily="34" charset="0"/>
              </a:rPr>
              <a:t>EIXO 3</a:t>
            </a:r>
            <a:endParaRPr kumimoji="0" lang="ko-KR" altLang="en-US" sz="2000" b="1" i="0" u="none" strike="noStrike" kern="1200" cap="none" spc="0" normalizeH="0" baseline="0" noProof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ONTROLADORIA-2.jpg"/>
          <p:cNvPicPr>
            <a:picLocks noChangeAspect="1"/>
          </p:cNvPicPr>
          <p:nvPr/>
        </p:nvPicPr>
        <p:blipFill>
          <a:blip r:embed="rId3" cstate="print"/>
          <a:srcRect l="31612" t="42388" r="23356" b="42289"/>
          <a:stretch>
            <a:fillRect/>
          </a:stretch>
        </p:blipFill>
        <p:spPr>
          <a:xfrm>
            <a:off x="9157648" y="105290"/>
            <a:ext cx="2969171" cy="71445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ED97021D-F78A-4DA5-814E-2E4E1BC5EDCD}"/>
              </a:ext>
            </a:extLst>
          </p:cNvPr>
          <p:cNvSpPr/>
          <p:nvPr/>
        </p:nvSpPr>
        <p:spPr>
          <a:xfrm flipV="1">
            <a:off x="0" y="862155"/>
            <a:ext cx="12192000" cy="529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010049" y="1378428"/>
            <a:ext cx="6264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MACROFUNÇÃO: CONTROLE INTERNO	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NÚCLEO: INTEGRIDADE (IR)</a:t>
            </a:r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8880410-63EF-4755-91AB-FA096ACD2D58}"/>
              </a:ext>
            </a:extLst>
          </p:cNvPr>
          <p:cNvSpPr txBox="1"/>
          <p:nvPr/>
        </p:nvSpPr>
        <p:spPr>
          <a:xfrm>
            <a:off x="0" y="231853"/>
            <a:ext cx="1162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PLANO DE INTEGRIDADE - EIXO 1: 6 AÇÕES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76C58D4B-B520-436C-ACD9-8D365DE78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87484"/>
              </p:ext>
            </p:extLst>
          </p:nvPr>
        </p:nvGraphicFramePr>
        <p:xfrm>
          <a:off x="1016692" y="1180842"/>
          <a:ext cx="10158616" cy="54384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34">
                  <a:extLst>
                    <a:ext uri="{9D8B030D-6E8A-4147-A177-3AD203B41FA5}">
                      <a16:colId xmlns:a16="http://schemas.microsoft.com/office/drawing/2014/main" val="2304515092"/>
                    </a:ext>
                  </a:extLst>
                </a:gridCol>
                <a:gridCol w="7948782">
                  <a:extLst>
                    <a:ext uri="{9D8B030D-6E8A-4147-A177-3AD203B41FA5}">
                      <a16:colId xmlns:a16="http://schemas.microsoft.com/office/drawing/2014/main" val="1026283095"/>
                    </a:ext>
                  </a:extLst>
                </a:gridCol>
              </a:tblGrid>
              <a:tr h="49533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EIXO 1 </a:t>
                      </a:r>
                    </a:p>
                  </a:txBody>
                  <a:tcPr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1. INCORPORAÇÃO DE PADRÕES ELEVADOS DE CONDUTA PELOS AGENTES PÚBLICOS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01004"/>
                  </a:ext>
                </a:extLst>
              </a:tr>
              <a:tr h="126269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DEFINIÇÃO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Incorporar padrões elevados de conduta pela alta administração, através da capacitação e de fomento às boas práticas, da legalidade e dos princípios éticos, de forma a orientar o comportamento dos agentes públicos, em consonância com as funções e as atribuições de seus órgãos e de suas entidades.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982184"/>
                  </a:ext>
                </a:extLst>
              </a:tr>
              <a:tr h="1888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latin typeface="Calibri" panose="020F0502020204030204" pitchFamily="34" charset="0"/>
                        </a:rPr>
                        <a:t>AÇÕES</a:t>
                      </a:r>
                      <a:endParaRPr lang="pt-BR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Criar Rede Municipal de Controle Interno;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Editar Termos de  Requisitos Mínimos – </a:t>
                      </a:r>
                      <a:r>
                        <a:rPr lang="pt-BR" sz="1800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TRMs</a:t>
                      </a: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para a devida instrução processual;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Divulgar os cursos do TCE-RJ e da EGG-Escola de Governo e Gestão nos informes mensais da CGM;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Editar Portaria atualizando os controles internos setoriais, com regra de permanência no cargo, em respeito ao rodízio de funções;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Monitorar e orientar o gestor quanto ao controle dos elementos que compõem a prestação de contas de final de mandato (Del. 248/08 do TCE-RJ);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pt-BR" sz="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Estabelecer fluxos para</a:t>
                      </a:r>
                      <a:r>
                        <a:rPr lang="pt-BR" sz="180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tramitação de processos administrativos com documento síntese.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59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249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5571</TotalTime>
  <Words>4761</Words>
  <Application>Microsoft Office PowerPoint</Application>
  <PresentationFormat>Widescreen</PresentationFormat>
  <Paragraphs>424</Paragraphs>
  <Slides>38</Slides>
  <Notes>38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5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Pamella Quevedo Magalhâes</dc:creator>
  <cp:lastModifiedBy>Felipe Martins</cp:lastModifiedBy>
  <cp:revision>588</cp:revision>
  <cp:lastPrinted>2020-08-13T15:09:17Z</cp:lastPrinted>
  <dcterms:created xsi:type="dcterms:W3CDTF">2019-05-06T15:08:35Z</dcterms:created>
  <dcterms:modified xsi:type="dcterms:W3CDTF">2021-01-11T15:29:06Z</dcterms:modified>
</cp:coreProperties>
</file>